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  <p:sldMasterId id="2147483710" r:id="rId2"/>
  </p:sldMasterIdLst>
  <p:notesMasterIdLst>
    <p:notesMasterId r:id="rId29"/>
  </p:notesMasterIdLst>
  <p:sldIdLst>
    <p:sldId id="266" r:id="rId3"/>
    <p:sldId id="315" r:id="rId4"/>
    <p:sldId id="304" r:id="rId5"/>
    <p:sldId id="314" r:id="rId6"/>
    <p:sldId id="289" r:id="rId7"/>
    <p:sldId id="290" r:id="rId8"/>
    <p:sldId id="293" r:id="rId9"/>
    <p:sldId id="294" r:id="rId10"/>
    <p:sldId id="295" r:id="rId11"/>
    <p:sldId id="296" r:id="rId12"/>
    <p:sldId id="297" r:id="rId13"/>
    <p:sldId id="298" r:id="rId14"/>
    <p:sldId id="300" r:id="rId15"/>
    <p:sldId id="302" r:id="rId16"/>
    <p:sldId id="306" r:id="rId17"/>
    <p:sldId id="307" r:id="rId18"/>
    <p:sldId id="308" r:id="rId19"/>
    <p:sldId id="309" r:id="rId20"/>
    <p:sldId id="310" r:id="rId21"/>
    <p:sldId id="311" r:id="rId22"/>
    <p:sldId id="312" r:id="rId23"/>
    <p:sldId id="299" r:id="rId24"/>
    <p:sldId id="313" r:id="rId25"/>
    <p:sldId id="301" r:id="rId26"/>
    <p:sldId id="264" r:id="rId27"/>
    <p:sldId id="265" r:id="rId28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37" autoAdjust="0"/>
  </p:normalViewPr>
  <p:slideViewPr>
    <p:cSldViewPr snapToGrid="0" showGuides="1">
      <p:cViewPr varScale="1">
        <p:scale>
          <a:sx n="68" d="100"/>
          <a:sy n="68" d="100"/>
        </p:scale>
        <p:origin x="1446" y="60"/>
      </p:cViewPr>
      <p:guideLst>
        <p:guide orient="horz" pos="16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>
            <a:extLst>
              <a:ext uri="{FF2B5EF4-FFF2-40B4-BE49-F238E27FC236}">
                <a16:creationId xmlns:a16="http://schemas.microsoft.com/office/drawing/2014/main" id="{54B07EFC-3E39-4FDD-8BD6-841AA8298D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496B90FD-E8A9-4A2C-B03A-D31841247AC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DC88877-6BDD-4742-B1E4-AFC0F4FD351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slike slajda 3">
            <a:extLst>
              <a:ext uri="{FF2B5EF4-FFF2-40B4-BE49-F238E27FC236}">
                <a16:creationId xmlns:a16="http://schemas.microsoft.com/office/drawing/2014/main" id="{6EDEF90A-528F-48E9-91F0-D1207EEC769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>
            <a:extLst>
              <a:ext uri="{FF2B5EF4-FFF2-40B4-BE49-F238E27FC236}">
                <a16:creationId xmlns:a16="http://schemas.microsoft.com/office/drawing/2014/main" id="{DB7E1E16-B2AD-4771-9464-DFF1AE3073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noProof="0"/>
              <a:t>Kliknite da biste uredili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4BB75D9-DB6F-4382-827D-A844B36E67A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A719680D-08A5-43B4-9BEA-2022C896FC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5D3842A-062F-4D52-B434-7C595AFD3A5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EBE2AB-13C7-4202-AAA1-05D011F7B9F4}" type="slidenum">
              <a:rPr lang="hr-HR" altLang="sr-Latn-RS" smtClean="0"/>
              <a:pPr/>
              <a:t>7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73424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EBE2AB-13C7-4202-AAA1-05D011F7B9F4}" type="slidenum">
              <a:rPr kumimoji="0" lang="hr-HR" altLang="sr-Latn-R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hr-HR" altLang="sr-Latn-R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620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190847"/>
            <a:ext cx="6400800" cy="4859079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2C519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8B9A1FB7-5443-4FD7-838F-17E31C0C3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EB089-187D-46F9-8B0B-46D84542436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8646304-5FC2-46B2-B544-71EBF2D7F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B23F5B4-284E-40A9-A71B-CA4F78354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39EE3-8D16-4B5B-8CAD-2F5E1380F6C6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753E0153-9050-4CED-AC3A-EEBBC3107C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048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90D462A-269E-4039-8622-AFB992E58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BE481-79EC-4A31-A054-E91CDA73FEB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A1189A7-DA77-4AFC-A2F9-6C4C2CFD8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3A50E99-03AC-4054-8C75-2B27148CE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8E40B9-A154-4E8F-ADC3-D6974B35FA20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4731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01DEC34-46E8-4BA5-9B83-A151C8736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07194-36A8-4294-B7BA-F868AC5C948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6BDF3A2-4F92-4897-9E47-2FD2E82DC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B07E18A-A54B-4D4B-BA72-B5B39F068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E8722-1497-4B41-A46A-FE1C4DB648E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639684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/>
          <a:lstStyle>
            <a:lvl1pPr marL="360000" algn="l">
              <a:defRPr sz="20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 dirty="0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4DD01-BD4B-4E35-AD6C-DBDD9F1A6B0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A797B6-08E4-4934-8E39-AF8B0F0908B9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73891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178D0-A832-4455-8155-2443EB7EE06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2CEF1-1996-4F93-ADF6-6233A12D480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3897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03EC8-4809-4EDA-824F-A83A4C3396A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E6732-79F3-4571-A7BF-BA9C7221BED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0082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FEA5B-2560-4663-94E9-4B334D72E9D1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CDFA5-95EA-4680-9F4F-B717E16BBD1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7068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D79AA-D314-4920-876F-15D579A77B8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02B55E-F387-4570-926D-97B6076EBF7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25688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CD19B-4813-45A8-89EF-DB9C412ACA6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56F52D-F819-4802-AA5B-CDE0C35F20BB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13778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DF59D-462B-4555-8A44-F05FDC56483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FF6769-D196-486D-8B26-FE77B6D357A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251490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2CBE1-DBE9-464C-9F12-1AE75C4DDF7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876AD-B268-45CC-B5B2-114A890FEA3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1030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99EDBCC-603B-4369-8376-C3BF81A6B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6C50-71B7-4170-8CCC-0535B65A86B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AD9DBA4-0763-4C1C-A9FE-A0ABC1416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3EBC48F-6764-4D81-8CF9-353D2BCF7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AFB93A-0A4E-4207-AB3D-F80823FAE45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2745164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A424E-64A1-46CB-A8BE-49ADF56D04D6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4C4341-7FDA-4927-AE45-4D1181C257AD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46436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B27BA-0CA0-4D6C-892A-BF8E3050487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39A23-0635-4D1A-A162-325BF570562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904507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56F7D-AFF1-4368-AC7C-E62FB2F89A9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8A4F9-9857-4AE5-804B-E23D2C55EBE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7833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7AA30E2-1BA6-4FB5-AEBF-98A22C3BF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082AD-BE65-46FA-BD58-80D0B525741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D8D2C50-54AA-496A-9351-087466B68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864E82D-5994-4B1D-B918-870D9BDE9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560180-E0B9-4D9E-8D0D-AEFF24C307C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56593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8AD167FE-92D6-4778-A0B2-42C7C788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ED5A5-C2AF-4429-90A1-70AEF61F997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C517E520-13DF-46AC-9537-38B295D56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836B091A-C7DE-4130-A5C9-9076DFE5E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232CAC-E221-4F63-8E52-1CD80B25B3D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408075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05A4744A-7807-42D2-9D75-0E37BAF7F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5C0181-1E3E-4C9F-B86C-1AD303077FF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28F06FB4-86F8-48FD-BA6E-53F58D7D6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844B973E-EDA4-45A2-AD38-9EBF8F5D8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6F6BEF-8335-40B6-84CB-E298621B5628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78286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13692DD1-F27C-416A-960D-C240D48B6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BADEB0-89D6-4780-A84B-5590334661E9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E7C3F061-3DF8-4E98-9B63-392D9C76E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D71065EE-33AF-43D1-AAB3-CA9F7217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780C8-8713-4D80-AA9F-E65024D6076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20134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77173901-B8B4-4545-B8B7-AAC6B86A2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C0BD3-1F88-4251-A1E0-062E4EA73E67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ADB78438-9DCD-459C-B007-5AE81EB24B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41B9142A-43FF-422F-A526-948673D5E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3ED1C6-7ED0-4998-9206-417DBBAC6DC4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631976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3BD91BB1-5D0F-45E0-B70D-587DF762A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58752-86A1-4B31-81E4-2145703A88B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D24B8328-CB93-48FF-BEC4-02AE8176B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6848ED92-5025-41D9-8121-DCCF7A4BE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115288-5FAD-445C-BE73-0BA22FF0726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4159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hr-HR" noProof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02FABA2D-0F93-4AEB-A24C-FEF95FC06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556D7-090F-4B79-A2CB-F6AD64CB980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CD25FFD-E318-4F8D-942F-1F4677B71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05E88A8A-2438-41A1-9A0B-B48733772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84B1B6-3B23-4028-B43B-75A02FAE7F1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27247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zervirano mjesto naslova 1">
            <a:extLst>
              <a:ext uri="{FF2B5EF4-FFF2-40B4-BE49-F238E27FC236}">
                <a16:creationId xmlns:a16="http://schemas.microsoft.com/office/drawing/2014/main" id="{F6F58684-F5FA-4FFB-96D9-C661C52F536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6147" name="Rezervirano mjesto teksta 2">
            <a:extLst>
              <a:ext uri="{FF2B5EF4-FFF2-40B4-BE49-F238E27FC236}">
                <a16:creationId xmlns:a16="http://schemas.microsoft.com/office/drawing/2014/main" id="{0311FFF0-A1D2-49FE-9E92-39C42803469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B318373-F958-471F-B594-192F0D2CE5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40D62828-2F3F-4052-B155-FD01A3F3EF70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9452C0DC-E731-42FC-9EA3-1A65F45112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4069148-6DBA-4729-9B06-8C626D7EB3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5BDA8008-46E1-4FC4-95FF-4FC2A0A36A85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9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zervirano mjesto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 naslova matrice</a:t>
            </a:r>
          </a:p>
        </p:txBody>
      </p:sp>
      <p:sp>
        <p:nvSpPr>
          <p:cNvPr id="6147" name="Rezervirano mjesto tekst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E3BB748-334F-4178-8B29-681CDB2A78A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923D3D5-23A6-43FD-A809-31B53EDEEAB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670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7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13" Type="http://schemas.openxmlformats.org/officeDocument/2006/relationships/image" Target="../media/image27.wmf"/><Relationship Id="rId18" Type="http://schemas.openxmlformats.org/officeDocument/2006/relationships/oleObject" Target="../embeddings/oleObject27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24.bin"/><Relationship Id="rId17" Type="http://schemas.openxmlformats.org/officeDocument/2006/relationships/image" Target="../media/image29.wmf"/><Relationship Id="rId2" Type="http://schemas.openxmlformats.org/officeDocument/2006/relationships/oleObject" Target="../embeddings/oleObject19.bin"/><Relationship Id="rId16" Type="http://schemas.openxmlformats.org/officeDocument/2006/relationships/oleObject" Target="../embeddings/oleObject26.bin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21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5" Type="http://schemas.openxmlformats.org/officeDocument/2006/relationships/image" Target="../media/image28.wmf"/><Relationship Id="rId10" Type="http://schemas.openxmlformats.org/officeDocument/2006/relationships/oleObject" Target="../embeddings/oleObject23.bin"/><Relationship Id="rId19" Type="http://schemas.openxmlformats.org/officeDocument/2006/relationships/image" Target="../media/image30.wmf"/><Relationship Id="rId4" Type="http://schemas.openxmlformats.org/officeDocument/2006/relationships/oleObject" Target="../embeddings/oleObject20.bin"/><Relationship Id="rId9" Type="http://schemas.openxmlformats.org/officeDocument/2006/relationships/image" Target="../media/image25.wmf"/><Relationship Id="rId14" Type="http://schemas.openxmlformats.org/officeDocument/2006/relationships/oleObject" Target="../embeddings/oleObject25.bin"/></Relationships>
</file>

<file path=ppt/slides/_rels/slide2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36.wmf"/><Relationship Id="rId18" Type="http://schemas.openxmlformats.org/officeDocument/2006/relationships/oleObject" Target="../embeddings/oleObject36.bin"/><Relationship Id="rId26" Type="http://schemas.openxmlformats.org/officeDocument/2006/relationships/oleObject" Target="../embeddings/oleObject41.bin"/><Relationship Id="rId39" Type="http://schemas.openxmlformats.org/officeDocument/2006/relationships/image" Target="../media/image47.wmf"/><Relationship Id="rId21" Type="http://schemas.openxmlformats.org/officeDocument/2006/relationships/oleObject" Target="../embeddings/oleObject38.bin"/><Relationship Id="rId34" Type="http://schemas.openxmlformats.org/officeDocument/2006/relationships/image" Target="../media/image45.wmf"/><Relationship Id="rId42" Type="http://schemas.openxmlformats.org/officeDocument/2006/relationships/oleObject" Target="../embeddings/oleObject50.bin"/><Relationship Id="rId47" Type="http://schemas.openxmlformats.org/officeDocument/2006/relationships/image" Target="../media/image51.wmf"/><Relationship Id="rId50" Type="http://schemas.openxmlformats.org/officeDocument/2006/relationships/oleObject" Target="../embeddings/oleObject54.bin"/><Relationship Id="rId55" Type="http://schemas.openxmlformats.org/officeDocument/2006/relationships/oleObject" Target="../embeddings/oleObject57.bin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8.wmf"/><Relationship Id="rId25" Type="http://schemas.openxmlformats.org/officeDocument/2006/relationships/oleObject" Target="../embeddings/oleObject40.bin"/><Relationship Id="rId33" Type="http://schemas.openxmlformats.org/officeDocument/2006/relationships/oleObject" Target="../embeddings/oleObject45.bin"/><Relationship Id="rId38" Type="http://schemas.openxmlformats.org/officeDocument/2006/relationships/oleObject" Target="../embeddings/oleObject48.bin"/><Relationship Id="rId46" Type="http://schemas.openxmlformats.org/officeDocument/2006/relationships/oleObject" Target="../embeddings/oleObject52.bin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20" Type="http://schemas.openxmlformats.org/officeDocument/2006/relationships/oleObject" Target="../embeddings/oleObject37.bin"/><Relationship Id="rId29" Type="http://schemas.openxmlformats.org/officeDocument/2006/relationships/oleObject" Target="../embeddings/oleObject43.bin"/><Relationship Id="rId41" Type="http://schemas.openxmlformats.org/officeDocument/2006/relationships/image" Target="../media/image48.wmf"/><Relationship Id="rId54" Type="http://schemas.openxmlformats.org/officeDocument/2006/relationships/image" Target="../media/image54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5.wmf"/><Relationship Id="rId24" Type="http://schemas.openxmlformats.org/officeDocument/2006/relationships/image" Target="../media/image41.wmf"/><Relationship Id="rId32" Type="http://schemas.openxmlformats.org/officeDocument/2006/relationships/image" Target="../media/image44.wmf"/><Relationship Id="rId37" Type="http://schemas.openxmlformats.org/officeDocument/2006/relationships/oleObject" Target="../embeddings/oleObject47.bin"/><Relationship Id="rId40" Type="http://schemas.openxmlformats.org/officeDocument/2006/relationships/oleObject" Target="../embeddings/oleObject49.bin"/><Relationship Id="rId45" Type="http://schemas.openxmlformats.org/officeDocument/2006/relationships/image" Target="../media/image50.wmf"/><Relationship Id="rId53" Type="http://schemas.openxmlformats.org/officeDocument/2006/relationships/oleObject" Target="../embeddings/oleObject56.bin"/><Relationship Id="rId5" Type="http://schemas.openxmlformats.org/officeDocument/2006/relationships/image" Target="../media/image32.wmf"/><Relationship Id="rId15" Type="http://schemas.openxmlformats.org/officeDocument/2006/relationships/image" Target="../media/image37.wmf"/><Relationship Id="rId23" Type="http://schemas.openxmlformats.org/officeDocument/2006/relationships/oleObject" Target="../embeddings/oleObject39.bin"/><Relationship Id="rId28" Type="http://schemas.openxmlformats.org/officeDocument/2006/relationships/image" Target="../media/image42.wmf"/><Relationship Id="rId36" Type="http://schemas.openxmlformats.org/officeDocument/2006/relationships/image" Target="../media/image46.wmf"/><Relationship Id="rId49" Type="http://schemas.openxmlformats.org/officeDocument/2006/relationships/image" Target="../media/image52.w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39.wmf"/><Relationship Id="rId31" Type="http://schemas.openxmlformats.org/officeDocument/2006/relationships/oleObject" Target="../embeddings/oleObject44.bin"/><Relationship Id="rId44" Type="http://schemas.openxmlformats.org/officeDocument/2006/relationships/oleObject" Target="../embeddings/oleObject51.bin"/><Relationship Id="rId52" Type="http://schemas.openxmlformats.org/officeDocument/2006/relationships/image" Target="../media/image53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4.wmf"/><Relationship Id="rId14" Type="http://schemas.openxmlformats.org/officeDocument/2006/relationships/oleObject" Target="../embeddings/oleObject34.bin"/><Relationship Id="rId22" Type="http://schemas.openxmlformats.org/officeDocument/2006/relationships/image" Target="../media/image40.wmf"/><Relationship Id="rId27" Type="http://schemas.openxmlformats.org/officeDocument/2006/relationships/oleObject" Target="../embeddings/oleObject42.bin"/><Relationship Id="rId30" Type="http://schemas.openxmlformats.org/officeDocument/2006/relationships/image" Target="../media/image43.wmf"/><Relationship Id="rId35" Type="http://schemas.openxmlformats.org/officeDocument/2006/relationships/oleObject" Target="../embeddings/oleObject46.bin"/><Relationship Id="rId43" Type="http://schemas.openxmlformats.org/officeDocument/2006/relationships/image" Target="../media/image49.wmf"/><Relationship Id="rId48" Type="http://schemas.openxmlformats.org/officeDocument/2006/relationships/oleObject" Target="../embeddings/oleObject53.bin"/><Relationship Id="rId56" Type="http://schemas.openxmlformats.org/officeDocument/2006/relationships/image" Target="../media/image55.wmf"/><Relationship Id="rId8" Type="http://schemas.openxmlformats.org/officeDocument/2006/relationships/oleObject" Target="../embeddings/oleObject31.bin"/><Relationship Id="rId51" Type="http://schemas.openxmlformats.org/officeDocument/2006/relationships/oleObject" Target="../embeddings/oleObject55.bin"/><Relationship Id="rId3" Type="http://schemas.openxmlformats.org/officeDocument/2006/relationships/image" Target="../media/image3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1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2F130D58-C558-4EF3-A1DC-463C4BCC5D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1506342"/>
            <a:ext cx="7772400" cy="1470025"/>
          </a:xfrm>
        </p:spPr>
        <p:txBody>
          <a:bodyPr/>
          <a:lstStyle/>
          <a:p>
            <a:pPr marL="358775"/>
            <a:r>
              <a:rPr lang="hr-HR" altLang="sr-Latn-RS" dirty="0">
                <a:solidFill>
                  <a:schemeClr val="tx1"/>
                </a:solidFill>
              </a:rPr>
              <a:t>2. ALGEBARSKI IZRAZI, JEDNADŽBE I NJIHOVA PRIMJENA</a:t>
            </a:r>
          </a:p>
        </p:txBody>
      </p:sp>
      <p:sp>
        <p:nvSpPr>
          <p:cNvPr id="9219" name="Subtitle 2">
            <a:extLst>
              <a:ext uri="{FF2B5EF4-FFF2-40B4-BE49-F238E27FC236}">
                <a16:creationId xmlns:a16="http://schemas.microsoft.com/office/drawing/2014/main" id="{09485AF0-78E1-41EC-B97B-ABFD07F7C8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123027"/>
            <a:ext cx="6400800" cy="2926935"/>
          </a:xfrm>
        </p:spPr>
        <p:txBody>
          <a:bodyPr/>
          <a:lstStyle/>
          <a:p>
            <a:r>
              <a:rPr lang="hr-HR" altLang="sr-Latn-RS" sz="4400"/>
              <a:t>2.1.1. </a:t>
            </a:r>
            <a:r>
              <a:rPr lang="hr-HR" altLang="sr-Latn-RS" sz="4400" dirty="0"/>
              <a:t>Algebarski izrazi</a:t>
            </a:r>
          </a:p>
          <a:p>
            <a:endParaRPr lang="hr-HR" altLang="sr-Latn-R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424527" y="514252"/>
            <a:ext cx="79448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r-HR" sz="2400" b="1" dirty="0"/>
              <a:t>Pojednostavi algebarske izraze: </a:t>
            </a:r>
            <a:endParaRPr lang="hr-HR" sz="2400" dirty="0"/>
          </a:p>
        </p:txBody>
      </p:sp>
      <p:sp>
        <p:nvSpPr>
          <p:cNvPr id="3" name="Pravokutnik 2"/>
          <p:cNvSpPr/>
          <p:nvPr/>
        </p:nvSpPr>
        <p:spPr>
          <a:xfrm>
            <a:off x="1138756" y="1438532"/>
            <a:ext cx="3219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5</a:t>
            </a:r>
            <a:r>
              <a:rPr lang="hr-HR" altLang="sr-Latn-RS" sz="2800" i="1" dirty="0">
                <a:sym typeface="Symbol" panose="05050102010706020507" pitchFamily="18" charset="2"/>
              </a:rPr>
              <a:t>x – 2y – 2x + y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4" name="Pravokutnik 3"/>
          <p:cNvSpPr/>
          <p:nvPr/>
        </p:nvSpPr>
        <p:spPr>
          <a:xfrm>
            <a:off x="1138756" y="2180643"/>
            <a:ext cx="35852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11</a:t>
            </a:r>
            <a:r>
              <a:rPr lang="hr-HR" altLang="sr-Latn-RS" sz="2800" i="1" dirty="0">
                <a:sym typeface="Symbol" panose="05050102010706020507" pitchFamily="18" charset="2"/>
              </a:rPr>
              <a:t>a + 0.2b – a + b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1138756" y="5035801"/>
          <a:ext cx="2921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0680" imgH="723600" progId="Equation.DSMT4">
                  <p:embed/>
                </p:oleObj>
              </mc:Choice>
              <mc:Fallback>
                <p:oleObj name="Equation" r:id="rId2" imgW="2920680" imgH="723600" progId="Equation.DSMT4">
                  <p:embed/>
                  <p:pic>
                    <p:nvPicPr>
                      <p:cNvPr id="5" name="Objekt 4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38756" y="5035801"/>
                        <a:ext cx="29210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Pravokutnik 5"/>
          <p:cNvSpPr/>
          <p:nvPr/>
        </p:nvSpPr>
        <p:spPr>
          <a:xfrm>
            <a:off x="1138756" y="2869468"/>
            <a:ext cx="32688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7</a:t>
            </a:r>
            <a:r>
              <a:rPr lang="hr-HR" altLang="sr-Latn-RS" sz="2800" i="1" dirty="0">
                <a:sym typeface="Symbol" panose="05050102010706020507" pitchFamily="18" charset="2"/>
              </a:rPr>
              <a:t>c – c + 3d + d  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7" name="Pravokutnik 6"/>
          <p:cNvSpPr/>
          <p:nvPr/>
        </p:nvSpPr>
        <p:spPr>
          <a:xfrm>
            <a:off x="1055717" y="3588134"/>
            <a:ext cx="26725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–5</a:t>
            </a:r>
            <a:r>
              <a:rPr lang="hr-HR" altLang="sr-Latn-RS" sz="2800" i="1" dirty="0">
                <a:sym typeface="Symbol" panose="05050102010706020507" pitchFamily="18" charset="2"/>
              </a:rPr>
              <a:t>x – a – 3a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8" name="Pravokutnik 7"/>
          <p:cNvSpPr/>
          <p:nvPr/>
        </p:nvSpPr>
        <p:spPr>
          <a:xfrm>
            <a:off x="1138756" y="4305531"/>
            <a:ext cx="40895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0.3a </a:t>
            </a:r>
            <a:r>
              <a:rPr lang="hr-HR" altLang="sr-Latn-RS" sz="2800" i="1" dirty="0">
                <a:sym typeface="Symbol" panose="05050102010706020507" pitchFamily="18" charset="2"/>
              </a:rPr>
              <a:t>+ b – c + 4b – a 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9" name="Pravokutnik 8"/>
          <p:cNvSpPr/>
          <p:nvPr/>
        </p:nvSpPr>
        <p:spPr>
          <a:xfrm>
            <a:off x="4149358" y="1438532"/>
            <a:ext cx="13420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3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x – y </a:t>
            </a:r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0" name="Pravokutnik 9"/>
          <p:cNvSpPr/>
          <p:nvPr/>
        </p:nvSpPr>
        <p:spPr>
          <a:xfrm>
            <a:off x="4597612" y="2149029"/>
            <a:ext cx="19944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10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a + 1.2b</a:t>
            </a:r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1" name="Pravokutnik 10"/>
          <p:cNvSpPr/>
          <p:nvPr/>
        </p:nvSpPr>
        <p:spPr>
          <a:xfrm>
            <a:off x="4135572" y="2866460"/>
            <a:ext cx="14734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6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c + 4d</a:t>
            </a:r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2" name="Pravokutnik 11"/>
          <p:cNvSpPr/>
          <p:nvPr/>
        </p:nvSpPr>
        <p:spPr>
          <a:xfrm>
            <a:off x="3417369" y="3560513"/>
            <a:ext cx="16642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–5x – 4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a</a:t>
            </a:r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/>
        </p:nvGraphicFramePr>
        <p:xfrm>
          <a:off x="4149358" y="5050549"/>
          <a:ext cx="12573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57120" imgH="723600" progId="Equation.DSMT4">
                  <p:embed/>
                </p:oleObj>
              </mc:Choice>
              <mc:Fallback>
                <p:oleObj name="Equation" r:id="rId4" imgW="1257120" imgH="723600" progId="Equation.DSMT4">
                  <p:embed/>
                  <p:pic>
                    <p:nvPicPr>
                      <p:cNvPr id="13" name="Objekt 12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149358" y="5050549"/>
                        <a:ext cx="12573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ravokutnik 13"/>
          <p:cNvSpPr/>
          <p:nvPr/>
        </p:nvSpPr>
        <p:spPr>
          <a:xfrm>
            <a:off x="5001457" y="4305531"/>
            <a:ext cx="26725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–1.7a + 5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b – c </a:t>
            </a:r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373750" y="418399"/>
            <a:ext cx="9183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MNOŽENJE MONOMA S MONOMOM</a:t>
            </a:r>
          </a:p>
        </p:txBody>
      </p:sp>
      <p:sp>
        <p:nvSpPr>
          <p:cNvPr id="3" name="Pravokutnik 2"/>
          <p:cNvSpPr/>
          <p:nvPr/>
        </p:nvSpPr>
        <p:spPr>
          <a:xfrm>
            <a:off x="1085032" y="1183756"/>
            <a:ext cx="1440000" cy="72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4" name="TekstniOkvir 3"/>
          <p:cNvSpPr txBox="1"/>
          <p:nvPr/>
        </p:nvSpPr>
        <p:spPr>
          <a:xfrm>
            <a:off x="1615974" y="1921180"/>
            <a:ext cx="56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2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2525032" y="1253642"/>
            <a:ext cx="56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1</a:t>
            </a:r>
          </a:p>
        </p:txBody>
      </p:sp>
      <p:sp>
        <p:nvSpPr>
          <p:cNvPr id="6" name="Pravokutnik 5"/>
          <p:cNvSpPr/>
          <p:nvPr/>
        </p:nvSpPr>
        <p:spPr>
          <a:xfrm>
            <a:off x="1085032" y="1183756"/>
            <a:ext cx="720000" cy="720000"/>
          </a:xfrm>
          <a:prstGeom prst="rect">
            <a:avLst/>
          </a:prstGeom>
          <a:solidFill>
            <a:srgbClr val="00206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1801664" y="1186432"/>
            <a:ext cx="720000" cy="720000"/>
          </a:xfrm>
          <a:prstGeom prst="rect">
            <a:avLst/>
          </a:prstGeom>
          <a:solidFill>
            <a:srgbClr val="00206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Pravokutnik 8"/>
          <p:cNvSpPr/>
          <p:nvPr/>
        </p:nvSpPr>
        <p:spPr>
          <a:xfrm>
            <a:off x="4868537" y="1177453"/>
            <a:ext cx="2880000" cy="2160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TekstniOkvir 9"/>
          <p:cNvSpPr txBox="1"/>
          <p:nvPr/>
        </p:nvSpPr>
        <p:spPr>
          <a:xfrm>
            <a:off x="6022608" y="3330194"/>
            <a:ext cx="56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4</a:t>
            </a:r>
          </a:p>
        </p:txBody>
      </p:sp>
      <p:sp>
        <p:nvSpPr>
          <p:cNvPr id="11" name="TekstniOkvir 10"/>
          <p:cNvSpPr txBox="1"/>
          <p:nvPr/>
        </p:nvSpPr>
        <p:spPr>
          <a:xfrm>
            <a:off x="7773254" y="1914877"/>
            <a:ext cx="56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3</a:t>
            </a:r>
          </a:p>
        </p:txBody>
      </p:sp>
      <p:sp>
        <p:nvSpPr>
          <p:cNvPr id="12" name="Pravokutnik 11"/>
          <p:cNvSpPr/>
          <p:nvPr/>
        </p:nvSpPr>
        <p:spPr>
          <a:xfrm>
            <a:off x="4866700" y="1183756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3" name="Pravokutnik 12"/>
          <p:cNvSpPr/>
          <p:nvPr/>
        </p:nvSpPr>
        <p:spPr>
          <a:xfrm>
            <a:off x="5577077" y="1183756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4" name="Pravokutnik 13"/>
          <p:cNvSpPr/>
          <p:nvPr/>
        </p:nvSpPr>
        <p:spPr>
          <a:xfrm>
            <a:off x="6293647" y="1183756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Pravokutnik 14"/>
          <p:cNvSpPr/>
          <p:nvPr/>
        </p:nvSpPr>
        <p:spPr>
          <a:xfrm>
            <a:off x="7017503" y="1183756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7" name="Pravokutnik 16"/>
          <p:cNvSpPr/>
          <p:nvPr/>
        </p:nvSpPr>
        <p:spPr>
          <a:xfrm>
            <a:off x="4866700" y="1900670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8" name="Pravokutnik 17"/>
          <p:cNvSpPr/>
          <p:nvPr/>
        </p:nvSpPr>
        <p:spPr>
          <a:xfrm>
            <a:off x="5583332" y="1900670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9" name="Pravokutnik 18"/>
          <p:cNvSpPr/>
          <p:nvPr/>
        </p:nvSpPr>
        <p:spPr>
          <a:xfrm>
            <a:off x="6302827" y="1900670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0" name="Pravokutnik 19"/>
          <p:cNvSpPr/>
          <p:nvPr/>
        </p:nvSpPr>
        <p:spPr>
          <a:xfrm>
            <a:off x="7023758" y="1900670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1" name="Pravokutnik 20"/>
          <p:cNvSpPr/>
          <p:nvPr/>
        </p:nvSpPr>
        <p:spPr>
          <a:xfrm>
            <a:off x="4866700" y="2613280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2" name="Pravokutnik 21"/>
          <p:cNvSpPr/>
          <p:nvPr/>
        </p:nvSpPr>
        <p:spPr>
          <a:xfrm>
            <a:off x="5584768" y="2613280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3" name="Pravokutnik 22"/>
          <p:cNvSpPr/>
          <p:nvPr/>
        </p:nvSpPr>
        <p:spPr>
          <a:xfrm>
            <a:off x="6304263" y="2613280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4" name="Pravokutnik 23"/>
          <p:cNvSpPr/>
          <p:nvPr/>
        </p:nvSpPr>
        <p:spPr>
          <a:xfrm>
            <a:off x="7017102" y="2613280"/>
            <a:ext cx="720000" cy="72000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5" name="TekstniOkvir 24"/>
          <p:cNvSpPr txBox="1"/>
          <p:nvPr/>
        </p:nvSpPr>
        <p:spPr>
          <a:xfrm>
            <a:off x="1165515" y="1315197"/>
            <a:ext cx="1639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chemeClr val="bg1"/>
                </a:solidFill>
              </a:rPr>
              <a:t>2</a:t>
            </a:r>
            <a:r>
              <a:rPr lang="hr-HR" altLang="sr-Latn-RS" sz="2400" dirty="0">
                <a:solidFill>
                  <a:schemeClr val="bg1"/>
                </a:solidFill>
              </a:rPr>
              <a:t> • 1 = 2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6" name="TekstniOkvir 25"/>
          <p:cNvSpPr txBox="1"/>
          <p:nvPr/>
        </p:nvSpPr>
        <p:spPr>
          <a:xfrm>
            <a:off x="5644091" y="1976432"/>
            <a:ext cx="1639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chemeClr val="bg1"/>
                </a:solidFill>
              </a:rPr>
              <a:t>4</a:t>
            </a:r>
            <a:r>
              <a:rPr lang="hr-HR" altLang="sr-Latn-RS" sz="2400" dirty="0">
                <a:solidFill>
                  <a:schemeClr val="bg1"/>
                </a:solidFill>
              </a:rPr>
              <a:t> • 3 = 12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7" name="Pravokutnik 26"/>
          <p:cNvSpPr/>
          <p:nvPr/>
        </p:nvSpPr>
        <p:spPr>
          <a:xfrm>
            <a:off x="1084645" y="2936569"/>
            <a:ext cx="2183533" cy="1416273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28" name="TekstniOkvir 27"/>
          <p:cNvSpPr txBox="1"/>
          <p:nvPr/>
        </p:nvSpPr>
        <p:spPr>
          <a:xfrm>
            <a:off x="1917548" y="4245447"/>
            <a:ext cx="56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/>
              <a:t>a</a:t>
            </a:r>
          </a:p>
        </p:txBody>
      </p:sp>
      <p:sp>
        <p:nvSpPr>
          <p:cNvPr id="29" name="TekstniOkvir 28"/>
          <p:cNvSpPr txBox="1"/>
          <p:nvPr/>
        </p:nvSpPr>
        <p:spPr>
          <a:xfrm>
            <a:off x="3268178" y="3383095"/>
            <a:ext cx="56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3</a:t>
            </a:r>
          </a:p>
        </p:txBody>
      </p:sp>
      <p:sp>
        <p:nvSpPr>
          <p:cNvPr id="30" name="TekstniOkvir 29"/>
          <p:cNvSpPr txBox="1"/>
          <p:nvPr/>
        </p:nvSpPr>
        <p:spPr>
          <a:xfrm>
            <a:off x="1453209" y="3419674"/>
            <a:ext cx="1639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i="1" dirty="0">
                <a:solidFill>
                  <a:schemeClr val="bg1"/>
                </a:solidFill>
              </a:rPr>
              <a:t>a</a:t>
            </a:r>
            <a:r>
              <a:rPr lang="hr-HR" altLang="sr-Latn-RS" sz="2400" dirty="0">
                <a:solidFill>
                  <a:schemeClr val="bg1"/>
                </a:solidFill>
              </a:rPr>
              <a:t> • 3 = 3</a:t>
            </a:r>
            <a:r>
              <a:rPr lang="hr-HR" altLang="sr-Latn-RS" sz="2400" i="1" dirty="0">
                <a:solidFill>
                  <a:schemeClr val="bg1"/>
                </a:solidFill>
              </a:rPr>
              <a:t>a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1" name="Pravokutnik 30"/>
          <p:cNvSpPr/>
          <p:nvPr/>
        </p:nvSpPr>
        <p:spPr>
          <a:xfrm>
            <a:off x="1084645" y="4949790"/>
            <a:ext cx="2104271" cy="1700636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2" name="TekstniOkvir 31"/>
          <p:cNvSpPr txBox="1"/>
          <p:nvPr/>
        </p:nvSpPr>
        <p:spPr>
          <a:xfrm>
            <a:off x="1927720" y="6240177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/>
              <a:t>a</a:t>
            </a:r>
          </a:p>
        </p:txBody>
      </p:sp>
      <p:sp>
        <p:nvSpPr>
          <p:cNvPr id="33" name="TekstniOkvir 32"/>
          <p:cNvSpPr txBox="1"/>
          <p:nvPr/>
        </p:nvSpPr>
        <p:spPr>
          <a:xfrm>
            <a:off x="3204993" y="5538498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/>
              <a:t>b</a:t>
            </a:r>
          </a:p>
        </p:txBody>
      </p:sp>
      <p:sp>
        <p:nvSpPr>
          <p:cNvPr id="34" name="TekstniOkvir 33"/>
          <p:cNvSpPr txBox="1"/>
          <p:nvPr/>
        </p:nvSpPr>
        <p:spPr>
          <a:xfrm>
            <a:off x="1407927" y="5569275"/>
            <a:ext cx="158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i="1" dirty="0">
                <a:solidFill>
                  <a:schemeClr val="bg1"/>
                </a:solidFill>
              </a:rPr>
              <a:t>a</a:t>
            </a:r>
            <a:r>
              <a:rPr lang="hr-HR" altLang="sr-Latn-RS" sz="2400" dirty="0">
                <a:solidFill>
                  <a:schemeClr val="bg1"/>
                </a:solidFill>
              </a:rPr>
              <a:t> • </a:t>
            </a:r>
            <a:r>
              <a:rPr lang="hr-HR" altLang="sr-Latn-RS" sz="2400" i="1" dirty="0">
                <a:solidFill>
                  <a:schemeClr val="bg1"/>
                </a:solidFill>
              </a:rPr>
              <a:t>b</a:t>
            </a:r>
            <a:r>
              <a:rPr lang="hr-HR" altLang="sr-Latn-RS" sz="2400" dirty="0">
                <a:solidFill>
                  <a:schemeClr val="bg1"/>
                </a:solidFill>
              </a:rPr>
              <a:t> = </a:t>
            </a:r>
            <a:r>
              <a:rPr lang="hr-HR" altLang="sr-Latn-RS" sz="2400" i="1" dirty="0" err="1">
                <a:solidFill>
                  <a:schemeClr val="bg1"/>
                </a:solidFill>
              </a:rPr>
              <a:t>ab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5" name="Pravokutnik 34"/>
          <p:cNvSpPr/>
          <p:nvPr/>
        </p:nvSpPr>
        <p:spPr>
          <a:xfrm>
            <a:off x="4866700" y="4352842"/>
            <a:ext cx="2668837" cy="1774364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6" name="TekstniOkvir 35"/>
          <p:cNvSpPr txBox="1"/>
          <p:nvPr/>
        </p:nvSpPr>
        <p:spPr>
          <a:xfrm>
            <a:off x="6088355" y="6025412"/>
            <a:ext cx="684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/>
              <a:t>x</a:t>
            </a:r>
          </a:p>
        </p:txBody>
      </p:sp>
      <p:sp>
        <p:nvSpPr>
          <p:cNvPr id="37" name="TekstniOkvir 36"/>
          <p:cNvSpPr txBox="1"/>
          <p:nvPr/>
        </p:nvSpPr>
        <p:spPr>
          <a:xfrm>
            <a:off x="7582222" y="4952893"/>
            <a:ext cx="6849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/>
              <a:t>d</a:t>
            </a:r>
          </a:p>
        </p:txBody>
      </p:sp>
      <p:sp>
        <p:nvSpPr>
          <p:cNvPr id="38" name="TekstniOkvir 37"/>
          <p:cNvSpPr txBox="1"/>
          <p:nvPr/>
        </p:nvSpPr>
        <p:spPr>
          <a:xfrm>
            <a:off x="5530990" y="5027317"/>
            <a:ext cx="20041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i="1" dirty="0">
                <a:solidFill>
                  <a:schemeClr val="bg1"/>
                </a:solidFill>
              </a:rPr>
              <a:t>x</a:t>
            </a:r>
            <a:r>
              <a:rPr lang="hr-HR" altLang="sr-Latn-RS" sz="2400" dirty="0">
                <a:solidFill>
                  <a:schemeClr val="bg1"/>
                </a:solidFill>
              </a:rPr>
              <a:t> • </a:t>
            </a:r>
            <a:r>
              <a:rPr lang="hr-HR" altLang="sr-Latn-RS" sz="2400" i="1" dirty="0">
                <a:solidFill>
                  <a:schemeClr val="bg1"/>
                </a:solidFill>
              </a:rPr>
              <a:t>d</a:t>
            </a:r>
            <a:r>
              <a:rPr lang="hr-HR" altLang="sr-Latn-RS" sz="2400" dirty="0">
                <a:solidFill>
                  <a:schemeClr val="bg1"/>
                </a:solidFill>
              </a:rPr>
              <a:t> = </a:t>
            </a:r>
            <a:r>
              <a:rPr lang="hr-HR" altLang="sr-Latn-RS" sz="2400" i="1" dirty="0" err="1">
                <a:solidFill>
                  <a:schemeClr val="bg1"/>
                </a:solidFill>
              </a:rPr>
              <a:t>xd</a:t>
            </a:r>
            <a:endParaRPr lang="hr-HR" sz="2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4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 animBg="1"/>
      <p:bldP spid="8" grpId="0" animBg="1"/>
      <p:bldP spid="9" grpId="0" animBg="1"/>
      <p:bldP spid="10" grpId="0"/>
      <p:bldP spid="11" grpId="0"/>
      <p:bldP spid="12" grpId="0" animBg="1"/>
      <p:bldP spid="13" grpId="0" animBg="1"/>
      <p:bldP spid="14" grpId="0" animBg="1"/>
      <p:bldP spid="15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7" grpId="0" animBg="1"/>
      <p:bldP spid="28" grpId="0"/>
      <p:bldP spid="29" grpId="0"/>
      <p:bldP spid="31" grpId="0" animBg="1"/>
      <p:bldP spid="32" grpId="0"/>
      <p:bldP spid="33" grpId="0"/>
      <p:bldP spid="35" grpId="0" animBg="1"/>
      <p:bldP spid="36" grpId="0"/>
      <p:bldP spid="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930409" y="1709002"/>
            <a:ext cx="1440000" cy="1440000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TekstniOkvir 2"/>
          <p:cNvSpPr txBox="1"/>
          <p:nvPr/>
        </p:nvSpPr>
        <p:spPr>
          <a:xfrm>
            <a:off x="1372923" y="3114949"/>
            <a:ext cx="56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/>
              <a:t>a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2383444" y="2167391"/>
            <a:ext cx="56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a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943444" y="2198169"/>
            <a:ext cx="1639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i="1" dirty="0">
                <a:solidFill>
                  <a:schemeClr val="bg1"/>
                </a:solidFill>
              </a:rPr>
              <a:t>a</a:t>
            </a:r>
            <a:r>
              <a:rPr lang="hr-HR" altLang="sr-Latn-RS" sz="2400" dirty="0">
                <a:solidFill>
                  <a:schemeClr val="bg1"/>
                </a:solidFill>
              </a:rPr>
              <a:t> • a = a</a:t>
            </a:r>
            <a:r>
              <a:rPr lang="hr-HR" altLang="sr-Latn-RS" sz="2400" baseline="30000" dirty="0">
                <a:solidFill>
                  <a:schemeClr val="bg1"/>
                </a:solidFill>
              </a:rPr>
              <a:t>2</a:t>
            </a:r>
            <a:endParaRPr lang="hr-HR" sz="2400" dirty="0">
              <a:solidFill>
                <a:schemeClr val="bg1"/>
              </a:solidFill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373750" y="418399"/>
            <a:ext cx="9183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MNOŽENJE MONOMA S MONOMOM</a:t>
            </a:r>
          </a:p>
        </p:txBody>
      </p:sp>
      <p:sp>
        <p:nvSpPr>
          <p:cNvPr id="11" name="Pravokutnik 10"/>
          <p:cNvSpPr/>
          <p:nvPr/>
        </p:nvSpPr>
        <p:spPr>
          <a:xfrm>
            <a:off x="943444" y="3825013"/>
            <a:ext cx="3176864" cy="1405947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2" name="TekstniOkvir 11"/>
          <p:cNvSpPr txBox="1"/>
          <p:nvPr/>
        </p:nvSpPr>
        <p:spPr>
          <a:xfrm>
            <a:off x="2249447" y="5227397"/>
            <a:ext cx="82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2</a:t>
            </a:r>
            <a:r>
              <a:rPr lang="hr-HR" sz="2800" i="1" dirty="0"/>
              <a:t>a</a:t>
            </a:r>
          </a:p>
        </p:txBody>
      </p:sp>
      <p:sp>
        <p:nvSpPr>
          <p:cNvPr id="13" name="TekstniOkvir 12"/>
          <p:cNvSpPr txBox="1"/>
          <p:nvPr/>
        </p:nvSpPr>
        <p:spPr>
          <a:xfrm>
            <a:off x="4133343" y="4252625"/>
            <a:ext cx="5604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/>
              <a:t>a</a:t>
            </a:r>
          </a:p>
        </p:txBody>
      </p:sp>
      <p:sp>
        <p:nvSpPr>
          <p:cNvPr id="14" name="TekstniOkvir 13"/>
          <p:cNvSpPr txBox="1"/>
          <p:nvPr/>
        </p:nvSpPr>
        <p:spPr>
          <a:xfrm>
            <a:off x="1547185" y="4363871"/>
            <a:ext cx="20719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i="1" dirty="0">
                <a:solidFill>
                  <a:schemeClr val="bg1"/>
                </a:solidFill>
              </a:rPr>
              <a:t>2a</a:t>
            </a:r>
            <a:r>
              <a:rPr lang="hr-HR" altLang="sr-Latn-RS" sz="2400" dirty="0">
                <a:solidFill>
                  <a:schemeClr val="bg1"/>
                </a:solidFill>
              </a:rPr>
              <a:t> • a = 2a</a:t>
            </a:r>
            <a:r>
              <a:rPr lang="hr-HR" altLang="sr-Latn-RS" sz="2400" baseline="30000" dirty="0">
                <a:solidFill>
                  <a:schemeClr val="bg1"/>
                </a:solidFill>
              </a:rPr>
              <a:t>2</a:t>
            </a:r>
            <a:endParaRPr lang="hr-HR" sz="2400" dirty="0">
              <a:solidFill>
                <a:schemeClr val="bg1"/>
              </a:solidFill>
            </a:endParaRPr>
          </a:p>
        </p:txBody>
      </p:sp>
      <p:sp>
        <p:nvSpPr>
          <p:cNvPr id="15" name="Pravokutnik 14"/>
          <p:cNvSpPr/>
          <p:nvPr/>
        </p:nvSpPr>
        <p:spPr>
          <a:xfrm>
            <a:off x="4775477" y="1288973"/>
            <a:ext cx="3189899" cy="1860029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TekstniOkvir 15"/>
          <p:cNvSpPr txBox="1"/>
          <p:nvPr/>
        </p:nvSpPr>
        <p:spPr>
          <a:xfrm>
            <a:off x="6081481" y="3145439"/>
            <a:ext cx="8284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2</a:t>
            </a:r>
            <a:r>
              <a:rPr lang="hr-HR" sz="2800" i="1" dirty="0"/>
              <a:t>a</a:t>
            </a:r>
          </a:p>
        </p:txBody>
      </p:sp>
      <p:sp>
        <p:nvSpPr>
          <p:cNvPr id="17" name="TekstniOkvir 16"/>
          <p:cNvSpPr txBox="1"/>
          <p:nvPr/>
        </p:nvSpPr>
        <p:spPr>
          <a:xfrm>
            <a:off x="7965376" y="2073902"/>
            <a:ext cx="10562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1.5</a:t>
            </a:r>
            <a:r>
              <a:rPr lang="hr-HR" sz="2800" i="1" dirty="0"/>
              <a:t>a</a:t>
            </a:r>
          </a:p>
        </p:txBody>
      </p:sp>
      <p:sp>
        <p:nvSpPr>
          <p:cNvPr id="18" name="TekstniOkvir 17"/>
          <p:cNvSpPr txBox="1"/>
          <p:nvPr/>
        </p:nvSpPr>
        <p:spPr>
          <a:xfrm>
            <a:off x="5310056" y="1986374"/>
            <a:ext cx="23712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i="1" dirty="0">
                <a:solidFill>
                  <a:schemeClr val="bg1"/>
                </a:solidFill>
              </a:rPr>
              <a:t>2a</a:t>
            </a:r>
            <a:r>
              <a:rPr lang="hr-HR" altLang="sr-Latn-RS" sz="2400" dirty="0">
                <a:solidFill>
                  <a:schemeClr val="bg1"/>
                </a:solidFill>
              </a:rPr>
              <a:t> • 1.5a = 3a</a:t>
            </a:r>
            <a:r>
              <a:rPr lang="hr-HR" altLang="sr-Latn-RS" sz="2400" baseline="30000" dirty="0">
                <a:solidFill>
                  <a:schemeClr val="bg1"/>
                </a:solidFill>
              </a:rPr>
              <a:t>2</a:t>
            </a:r>
            <a:endParaRPr lang="hr-H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9550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11" grpId="0" animBg="1"/>
      <p:bldP spid="12" grpId="0"/>
      <p:bldP spid="13" grpId="0"/>
      <p:bldP spid="14" grpId="0"/>
      <p:bldP spid="15" grpId="0" animBg="1"/>
      <p:bldP spid="16" grpId="0"/>
      <p:bldP spid="17" grpId="0"/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677020" y="1721848"/>
            <a:ext cx="2104271" cy="1700636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" name="TekstniOkvir 2"/>
          <p:cNvSpPr txBox="1"/>
          <p:nvPr/>
        </p:nvSpPr>
        <p:spPr>
          <a:xfrm>
            <a:off x="1509078" y="3331724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/>
              <a:t>a</a:t>
            </a:r>
          </a:p>
        </p:txBody>
      </p:sp>
      <p:sp>
        <p:nvSpPr>
          <p:cNvPr id="4" name="TekstniOkvir 3"/>
          <p:cNvSpPr txBox="1"/>
          <p:nvPr/>
        </p:nvSpPr>
        <p:spPr>
          <a:xfrm>
            <a:off x="2797368" y="2310556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/>
              <a:t>b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1000302" y="2341333"/>
            <a:ext cx="158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i="1" dirty="0">
                <a:solidFill>
                  <a:schemeClr val="bg1"/>
                </a:solidFill>
              </a:rPr>
              <a:t>a</a:t>
            </a:r>
            <a:r>
              <a:rPr lang="hr-HR" altLang="sr-Latn-RS" sz="2400" dirty="0">
                <a:solidFill>
                  <a:schemeClr val="bg1"/>
                </a:solidFill>
              </a:rPr>
              <a:t> • </a:t>
            </a:r>
            <a:r>
              <a:rPr lang="hr-HR" altLang="sr-Latn-RS" sz="2400" i="1" dirty="0">
                <a:solidFill>
                  <a:schemeClr val="bg1"/>
                </a:solidFill>
              </a:rPr>
              <a:t>b</a:t>
            </a:r>
            <a:r>
              <a:rPr lang="hr-HR" altLang="sr-Latn-RS" sz="2400" dirty="0">
                <a:solidFill>
                  <a:schemeClr val="bg1"/>
                </a:solidFill>
              </a:rPr>
              <a:t> = </a:t>
            </a:r>
            <a:r>
              <a:rPr lang="hr-HR" altLang="sr-Latn-RS" sz="2400" i="1" dirty="0" err="1">
                <a:solidFill>
                  <a:schemeClr val="bg1"/>
                </a:solidFill>
              </a:rPr>
              <a:t>ab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Pravokutnik 5"/>
          <p:cNvSpPr/>
          <p:nvPr/>
        </p:nvSpPr>
        <p:spPr>
          <a:xfrm>
            <a:off x="4740408" y="1333041"/>
            <a:ext cx="2101067" cy="2089443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TekstniOkvir 6"/>
          <p:cNvSpPr txBox="1"/>
          <p:nvPr/>
        </p:nvSpPr>
        <p:spPr>
          <a:xfrm>
            <a:off x="5572466" y="3331724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/>
              <a:t>a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4868788" y="2110500"/>
            <a:ext cx="20642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i="1" dirty="0">
                <a:solidFill>
                  <a:schemeClr val="bg1"/>
                </a:solidFill>
              </a:rPr>
              <a:t>a</a:t>
            </a:r>
            <a:r>
              <a:rPr lang="hr-HR" altLang="sr-Latn-RS" sz="2400" dirty="0">
                <a:solidFill>
                  <a:schemeClr val="bg1"/>
                </a:solidFill>
              </a:rPr>
              <a:t> •    </a:t>
            </a:r>
            <a:r>
              <a:rPr lang="hr-HR" altLang="sr-Latn-RS" sz="2400" i="1" dirty="0">
                <a:solidFill>
                  <a:schemeClr val="bg1"/>
                </a:solidFill>
              </a:rPr>
              <a:t>b</a:t>
            </a:r>
            <a:r>
              <a:rPr lang="hr-HR" altLang="sr-Latn-RS" sz="2400" dirty="0">
                <a:solidFill>
                  <a:schemeClr val="bg1"/>
                </a:solidFill>
              </a:rPr>
              <a:t> =   </a:t>
            </a:r>
            <a:r>
              <a:rPr lang="hr-HR" altLang="sr-Latn-RS" sz="2400" i="1" dirty="0" err="1">
                <a:solidFill>
                  <a:schemeClr val="bg1"/>
                </a:solidFill>
              </a:rPr>
              <a:t>ab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</a:p>
        </p:txBody>
      </p:sp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6969855" y="2122905"/>
          <a:ext cx="469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800" imgH="723600" progId="Equation.DSMT4">
                  <p:embed/>
                </p:oleObj>
              </mc:Choice>
              <mc:Fallback>
                <p:oleObj name="Equation" r:id="rId2" imgW="469800" imgH="723600" progId="Equation.DSMT4">
                  <p:embed/>
                  <p:pic>
                    <p:nvPicPr>
                      <p:cNvPr id="10" name="Objekt 9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969855" y="2122905"/>
                        <a:ext cx="4699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Slika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7782" y="1996977"/>
            <a:ext cx="262911" cy="736594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4308" y="1996977"/>
            <a:ext cx="262911" cy="736594"/>
          </a:xfrm>
          <a:prstGeom prst="rect">
            <a:avLst/>
          </a:prstGeom>
        </p:spPr>
      </p:pic>
      <p:sp>
        <p:nvSpPr>
          <p:cNvPr id="14" name="Pravokutnik 13"/>
          <p:cNvSpPr/>
          <p:nvPr/>
        </p:nvSpPr>
        <p:spPr>
          <a:xfrm>
            <a:off x="1000301" y="4303562"/>
            <a:ext cx="5932709" cy="2327853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TekstniOkvir 14"/>
          <p:cNvSpPr txBox="1"/>
          <p:nvPr/>
        </p:nvSpPr>
        <p:spPr>
          <a:xfrm>
            <a:off x="3617114" y="3854944"/>
            <a:ext cx="9183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3</a:t>
            </a:r>
            <a:r>
              <a:rPr lang="hr-HR" sz="2800" i="1" dirty="0"/>
              <a:t>a</a:t>
            </a:r>
          </a:p>
        </p:txBody>
      </p:sp>
      <p:sp>
        <p:nvSpPr>
          <p:cNvPr id="16" name="TekstniOkvir 15"/>
          <p:cNvSpPr txBox="1"/>
          <p:nvPr/>
        </p:nvSpPr>
        <p:spPr>
          <a:xfrm>
            <a:off x="6933010" y="5216341"/>
            <a:ext cx="9722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/>
              <a:t>2b</a:t>
            </a:r>
          </a:p>
        </p:txBody>
      </p:sp>
      <p:sp>
        <p:nvSpPr>
          <p:cNvPr id="17" name="TekstniOkvir 16"/>
          <p:cNvSpPr txBox="1"/>
          <p:nvPr/>
        </p:nvSpPr>
        <p:spPr>
          <a:xfrm>
            <a:off x="2911839" y="5236655"/>
            <a:ext cx="23289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solidFill>
                  <a:schemeClr val="bg1"/>
                </a:solidFill>
              </a:rPr>
              <a:t>3</a:t>
            </a:r>
            <a:r>
              <a:rPr lang="hr-HR" sz="2400" i="1" dirty="0">
                <a:solidFill>
                  <a:schemeClr val="bg1"/>
                </a:solidFill>
              </a:rPr>
              <a:t>a</a:t>
            </a:r>
            <a:r>
              <a:rPr lang="hr-HR" altLang="sr-Latn-RS" sz="2400" dirty="0">
                <a:solidFill>
                  <a:schemeClr val="bg1"/>
                </a:solidFill>
              </a:rPr>
              <a:t> • 2</a:t>
            </a:r>
            <a:r>
              <a:rPr lang="hr-HR" altLang="sr-Latn-RS" sz="2400" i="1" dirty="0">
                <a:solidFill>
                  <a:schemeClr val="bg1"/>
                </a:solidFill>
              </a:rPr>
              <a:t>b</a:t>
            </a:r>
            <a:r>
              <a:rPr lang="hr-HR" altLang="sr-Latn-RS" sz="2400" dirty="0">
                <a:solidFill>
                  <a:schemeClr val="bg1"/>
                </a:solidFill>
              </a:rPr>
              <a:t> = 6</a:t>
            </a:r>
            <a:r>
              <a:rPr lang="hr-HR" altLang="sr-Latn-RS" sz="2400" i="1" dirty="0">
                <a:solidFill>
                  <a:schemeClr val="bg1"/>
                </a:solidFill>
              </a:rPr>
              <a:t>ab</a:t>
            </a:r>
            <a:r>
              <a:rPr lang="hr-HR"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8" name="TekstniOkvir 17"/>
          <p:cNvSpPr txBox="1"/>
          <p:nvPr/>
        </p:nvSpPr>
        <p:spPr>
          <a:xfrm>
            <a:off x="373750" y="418399"/>
            <a:ext cx="9183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MNOŽENJE MONOMA S MONOMOM</a:t>
            </a:r>
          </a:p>
        </p:txBody>
      </p:sp>
    </p:spTree>
    <p:extLst>
      <p:ext uri="{BB962C8B-B14F-4D97-AF65-F5344CB8AC3E}">
        <p14:creationId xmlns:p14="http://schemas.microsoft.com/office/powerpoint/2010/main" val="355564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/>
      <p:bldP spid="6" grpId="0" animBg="1"/>
      <p:bldP spid="7" grpId="0"/>
      <p:bldP spid="9" grpId="0"/>
      <p:bldP spid="14" grpId="0" animBg="1"/>
      <p:bldP spid="15" grpId="0"/>
      <p:bldP spid="16" grpId="0"/>
      <p:bldP spid="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293924" y="483515"/>
            <a:ext cx="79448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r-HR" sz="2400" b="1" dirty="0"/>
              <a:t>Pomnoži: </a:t>
            </a:r>
            <a:endParaRPr lang="hr-HR" sz="2400" dirty="0"/>
          </a:p>
        </p:txBody>
      </p:sp>
      <p:sp>
        <p:nvSpPr>
          <p:cNvPr id="3" name="Pravokutnik 2"/>
          <p:cNvSpPr/>
          <p:nvPr/>
        </p:nvSpPr>
        <p:spPr>
          <a:xfrm>
            <a:off x="1130248" y="1108748"/>
            <a:ext cx="22172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5</a:t>
            </a:r>
            <a:r>
              <a:rPr lang="hr-HR" altLang="sr-Latn-RS" sz="2800" i="1" dirty="0">
                <a:sym typeface="Symbol" panose="05050102010706020507" pitchFamily="18" charset="2"/>
              </a:rPr>
              <a:t>x </a:t>
            </a:r>
            <a:r>
              <a:rPr lang="hr-HR" altLang="sr-Latn-RS" sz="2800" dirty="0"/>
              <a:t>•(</a:t>
            </a:r>
            <a:r>
              <a:rPr lang="hr-HR" altLang="sr-Latn-RS" sz="2800" i="1" dirty="0">
                <a:sym typeface="Symbol" panose="05050102010706020507" pitchFamily="18" charset="2"/>
              </a:rPr>
              <a:t>– 2y</a:t>
            </a:r>
            <a:r>
              <a:rPr lang="hr-HR" altLang="sr-Latn-RS" sz="2800" dirty="0">
                <a:sym typeface="Symbol" panose="05050102010706020507" pitchFamily="18" charset="2"/>
              </a:rPr>
              <a:t>)</a:t>
            </a:r>
            <a:r>
              <a:rPr lang="hr-HR" altLang="sr-Latn-RS" sz="2800" i="1" dirty="0">
                <a:sym typeface="Symbol" panose="05050102010706020507" pitchFamily="18" charset="2"/>
              </a:rPr>
              <a:t>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4" name="Pravokutnik 3"/>
          <p:cNvSpPr/>
          <p:nvPr/>
        </p:nvSpPr>
        <p:spPr>
          <a:xfrm>
            <a:off x="1086931" y="2667697"/>
            <a:ext cx="2392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–11</a:t>
            </a:r>
            <a:r>
              <a:rPr lang="hr-HR" altLang="sr-Latn-RS" sz="2800" i="1" dirty="0">
                <a:sym typeface="Symbol" panose="05050102010706020507" pitchFamily="18" charset="2"/>
              </a:rPr>
              <a:t>a </a:t>
            </a:r>
            <a:r>
              <a:rPr lang="hr-HR" altLang="sr-Latn-RS" sz="2800" dirty="0"/>
              <a:t>•</a:t>
            </a:r>
            <a:r>
              <a:rPr lang="hr-HR" altLang="sr-Latn-RS" sz="2800" i="1" dirty="0">
                <a:sym typeface="Symbol" panose="05050102010706020507" pitchFamily="18" charset="2"/>
              </a:rPr>
              <a:t> </a:t>
            </a:r>
            <a:r>
              <a:rPr lang="hr-HR" altLang="sr-Latn-RS" sz="2800" dirty="0">
                <a:sym typeface="Symbol" panose="05050102010706020507" pitchFamily="18" charset="2"/>
              </a:rPr>
              <a:t>0.2</a:t>
            </a:r>
            <a:r>
              <a:rPr lang="hr-HR" altLang="sr-Latn-RS" sz="2800" i="1" dirty="0">
                <a:sym typeface="Symbol" panose="05050102010706020507" pitchFamily="18" charset="2"/>
              </a:rPr>
              <a:t>b = </a:t>
            </a:r>
            <a:endParaRPr lang="hr-HR" sz="2800" dirty="0"/>
          </a:p>
        </p:txBody>
      </p:sp>
      <p:sp>
        <p:nvSpPr>
          <p:cNvPr id="6" name="Pravokutnik 5"/>
          <p:cNvSpPr/>
          <p:nvPr/>
        </p:nvSpPr>
        <p:spPr>
          <a:xfrm>
            <a:off x="1270510" y="3670620"/>
            <a:ext cx="2016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7</a:t>
            </a:r>
            <a:r>
              <a:rPr lang="hr-HR" altLang="sr-Latn-RS" sz="2800" i="1" dirty="0">
                <a:sym typeface="Symbol" panose="05050102010706020507" pitchFamily="18" charset="2"/>
              </a:rPr>
              <a:t>c </a:t>
            </a:r>
            <a:r>
              <a:rPr lang="hr-HR" altLang="sr-Latn-RS" sz="2800" dirty="0"/>
              <a:t>• (–</a:t>
            </a:r>
            <a:r>
              <a:rPr lang="hr-HR" altLang="sr-Latn-RS" sz="2800" i="1" dirty="0">
                <a:sym typeface="Symbol" panose="05050102010706020507" pitchFamily="18" charset="2"/>
              </a:rPr>
              <a:t>c</a:t>
            </a:r>
            <a:r>
              <a:rPr lang="hr-HR" altLang="sr-Latn-RS" sz="2800" dirty="0">
                <a:sym typeface="Symbol" panose="05050102010706020507" pitchFamily="18" charset="2"/>
              </a:rPr>
              <a:t>) </a:t>
            </a:r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1" name="Pravokutnik 10"/>
          <p:cNvSpPr/>
          <p:nvPr/>
        </p:nvSpPr>
        <p:spPr>
          <a:xfrm>
            <a:off x="3305441" y="3649746"/>
            <a:ext cx="8980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–7</a:t>
            </a:r>
            <a:r>
              <a:rPr lang="hr-HR" altLang="sr-Latn-RS" sz="2800" i="1" dirty="0">
                <a:sym typeface="Symbol" panose="05050102010706020507" pitchFamily="18" charset="2"/>
              </a:rPr>
              <a:t>c</a:t>
            </a:r>
            <a:r>
              <a:rPr lang="hr-HR" altLang="sr-Latn-RS" sz="2800" i="1" baseline="30000" dirty="0">
                <a:sym typeface="Symbol" panose="05050102010706020507" pitchFamily="18" charset="2"/>
              </a:rPr>
              <a:t>2</a:t>
            </a:r>
            <a:endParaRPr lang="hr-HR" sz="2800" dirty="0"/>
          </a:p>
        </p:txBody>
      </p:sp>
      <p:sp>
        <p:nvSpPr>
          <p:cNvPr id="15" name="Pravokutnik 14"/>
          <p:cNvSpPr/>
          <p:nvPr/>
        </p:nvSpPr>
        <p:spPr>
          <a:xfrm>
            <a:off x="3018426" y="1105740"/>
            <a:ext cx="29642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5 • </a:t>
            </a:r>
            <a:r>
              <a:rPr lang="hr-HR" altLang="sr-Latn-RS" sz="2800" i="1" dirty="0">
                <a:sym typeface="Symbol" panose="05050102010706020507" pitchFamily="18" charset="2"/>
              </a:rPr>
              <a:t>x </a:t>
            </a:r>
            <a:r>
              <a:rPr lang="hr-HR" altLang="sr-Latn-RS" sz="2800" dirty="0"/>
              <a:t>• (</a:t>
            </a:r>
            <a:r>
              <a:rPr lang="hr-HR" altLang="sr-Latn-RS" sz="2800" i="1" dirty="0">
                <a:sym typeface="Symbol" panose="05050102010706020507" pitchFamily="18" charset="2"/>
              </a:rPr>
              <a:t>– 2)</a:t>
            </a:r>
            <a:r>
              <a:rPr lang="hr-HR" altLang="sr-Latn-RS" sz="2800" dirty="0"/>
              <a:t> • </a:t>
            </a:r>
            <a:r>
              <a:rPr lang="hr-HR" altLang="sr-Latn-RS" sz="2800" i="1" dirty="0">
                <a:sym typeface="Symbol" panose="05050102010706020507" pitchFamily="18" charset="2"/>
              </a:rPr>
              <a:t>y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6" name="Pravokutnik 15"/>
          <p:cNvSpPr/>
          <p:nvPr/>
        </p:nvSpPr>
        <p:spPr>
          <a:xfrm>
            <a:off x="2968733" y="1669634"/>
            <a:ext cx="29642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5 • (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– 2</a:t>
            </a:r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)</a:t>
            </a:r>
            <a:r>
              <a:rPr lang="hr-HR" altLang="sr-Latn-RS" sz="2800" dirty="0">
                <a:solidFill>
                  <a:srgbClr val="FF0000"/>
                </a:solidFill>
              </a:rPr>
              <a:t> </a:t>
            </a:r>
            <a:r>
              <a:rPr lang="hr-HR" altLang="sr-Latn-RS" sz="2800" dirty="0"/>
              <a:t>• </a:t>
            </a:r>
            <a:r>
              <a:rPr lang="hr-HR" altLang="sr-Latn-RS" sz="2800" i="1" dirty="0">
                <a:sym typeface="Symbol" panose="05050102010706020507" pitchFamily="18" charset="2"/>
              </a:rPr>
              <a:t>x </a:t>
            </a:r>
            <a:r>
              <a:rPr lang="hr-HR" altLang="sr-Latn-RS" sz="2800" dirty="0"/>
              <a:t>• </a:t>
            </a:r>
            <a:r>
              <a:rPr lang="hr-HR" altLang="sr-Latn-RS" sz="2800" i="1" dirty="0">
                <a:sym typeface="Symbol" panose="05050102010706020507" pitchFamily="18" charset="2"/>
              </a:rPr>
              <a:t>y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7" name="Pravokutnik 16"/>
          <p:cNvSpPr/>
          <p:nvPr/>
        </p:nvSpPr>
        <p:spPr>
          <a:xfrm>
            <a:off x="5704767" y="1638020"/>
            <a:ext cx="14430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–10</a:t>
            </a:r>
            <a:r>
              <a:rPr lang="hr-HR" altLang="sr-Latn-RS" sz="2800" i="1" dirty="0">
                <a:sym typeface="Symbol" panose="05050102010706020507" pitchFamily="18" charset="2"/>
              </a:rPr>
              <a:t>xy 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8" name="Pravokutnik 17"/>
          <p:cNvSpPr/>
          <p:nvPr/>
        </p:nvSpPr>
        <p:spPr>
          <a:xfrm>
            <a:off x="3018426" y="1105740"/>
            <a:ext cx="29642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5 </a:t>
            </a:r>
            <a:r>
              <a:rPr lang="hr-HR" altLang="sr-Latn-RS" sz="2800" dirty="0"/>
              <a:t>• </a:t>
            </a:r>
            <a:r>
              <a:rPr lang="hr-HR" altLang="sr-Latn-RS" sz="2800" i="1" dirty="0">
                <a:sym typeface="Symbol" panose="05050102010706020507" pitchFamily="18" charset="2"/>
              </a:rPr>
              <a:t>x </a:t>
            </a:r>
            <a:r>
              <a:rPr lang="hr-HR" altLang="sr-Latn-RS" sz="2800" dirty="0"/>
              <a:t>• </a:t>
            </a:r>
            <a:r>
              <a:rPr lang="hr-HR" altLang="sr-Latn-RS" sz="2800" dirty="0">
                <a:solidFill>
                  <a:srgbClr val="FF0000"/>
                </a:solidFill>
              </a:rPr>
              <a:t>(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– 2)</a:t>
            </a:r>
            <a:r>
              <a:rPr lang="hr-HR" altLang="sr-Latn-RS" sz="2800" dirty="0"/>
              <a:t> • </a:t>
            </a:r>
            <a:r>
              <a:rPr lang="hr-HR" altLang="sr-Latn-RS" sz="2800" i="1" dirty="0">
                <a:sym typeface="Symbol" panose="05050102010706020507" pitchFamily="18" charset="2"/>
              </a:rPr>
              <a:t>y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9" name="Pravokutnik 18"/>
          <p:cNvSpPr/>
          <p:nvPr/>
        </p:nvSpPr>
        <p:spPr>
          <a:xfrm>
            <a:off x="1086931" y="2667697"/>
            <a:ext cx="2392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–11</a:t>
            </a:r>
            <a:r>
              <a:rPr lang="hr-HR" altLang="sr-Latn-RS" sz="2800" i="1" dirty="0">
                <a:sym typeface="Symbol" panose="05050102010706020507" pitchFamily="18" charset="2"/>
              </a:rPr>
              <a:t>a </a:t>
            </a:r>
            <a:r>
              <a:rPr lang="hr-HR" altLang="sr-Latn-RS" sz="2800" dirty="0"/>
              <a:t>•</a:t>
            </a:r>
            <a:r>
              <a:rPr lang="hr-HR" altLang="sr-Latn-RS" sz="2800" i="1" dirty="0">
                <a:sym typeface="Symbol" panose="05050102010706020507" pitchFamily="18" charset="2"/>
              </a:rPr>
              <a:t> </a:t>
            </a:r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0.2</a:t>
            </a:r>
            <a:r>
              <a:rPr lang="hr-HR" altLang="sr-Latn-RS" sz="2800" i="1" dirty="0">
                <a:sym typeface="Symbol" panose="05050102010706020507" pitchFamily="18" charset="2"/>
              </a:rPr>
              <a:t>b = </a:t>
            </a:r>
            <a:endParaRPr lang="hr-HR" sz="2800" dirty="0"/>
          </a:p>
        </p:txBody>
      </p:sp>
      <p:sp>
        <p:nvSpPr>
          <p:cNvPr id="20" name="Pravokutnik 19"/>
          <p:cNvSpPr/>
          <p:nvPr/>
        </p:nvSpPr>
        <p:spPr>
          <a:xfrm>
            <a:off x="3347522" y="2651683"/>
            <a:ext cx="15840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–2.2</a:t>
            </a:r>
            <a:r>
              <a:rPr lang="hr-HR" altLang="sr-Latn-RS" sz="2800" i="1" dirty="0">
                <a:sym typeface="Symbol" panose="05050102010706020507" pitchFamily="18" charset="2"/>
              </a:rPr>
              <a:t>ab 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21" name="Pravokutnik 20"/>
          <p:cNvSpPr/>
          <p:nvPr/>
        </p:nvSpPr>
        <p:spPr>
          <a:xfrm>
            <a:off x="1270510" y="3670620"/>
            <a:ext cx="22172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7</a:t>
            </a:r>
            <a:r>
              <a:rPr lang="hr-HR" altLang="sr-Latn-RS" sz="2800" i="1" dirty="0">
                <a:sym typeface="Symbol" panose="05050102010706020507" pitchFamily="18" charset="2"/>
              </a:rPr>
              <a:t>c </a:t>
            </a:r>
            <a:r>
              <a:rPr lang="hr-HR" altLang="sr-Latn-RS" sz="2800" dirty="0"/>
              <a:t>• (</a:t>
            </a:r>
            <a:r>
              <a:rPr lang="hr-HR" altLang="sr-Latn-RS" sz="2800" dirty="0">
                <a:solidFill>
                  <a:srgbClr val="FF0000"/>
                </a:solidFill>
              </a:rPr>
              <a:t>–1</a:t>
            </a:r>
            <a:r>
              <a:rPr lang="hr-HR" altLang="sr-Latn-RS" sz="2800" i="1" dirty="0">
                <a:sym typeface="Symbol" panose="05050102010706020507" pitchFamily="18" charset="2"/>
              </a:rPr>
              <a:t>c</a:t>
            </a:r>
            <a:r>
              <a:rPr lang="hr-HR" altLang="sr-Latn-RS" sz="2800" dirty="0">
                <a:sym typeface="Symbol" panose="05050102010706020507" pitchFamily="18" charset="2"/>
              </a:rPr>
              <a:t>) </a:t>
            </a:r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22" name="Pravokutnik 21"/>
          <p:cNvSpPr/>
          <p:nvPr/>
        </p:nvSpPr>
        <p:spPr>
          <a:xfrm>
            <a:off x="1268426" y="4637790"/>
            <a:ext cx="20585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a </a:t>
            </a:r>
            <a:r>
              <a:rPr lang="hr-HR" altLang="sr-Latn-RS" sz="2800" dirty="0"/>
              <a:t>• (–3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dirty="0">
                <a:sym typeface="Symbol" panose="05050102010706020507" pitchFamily="18" charset="2"/>
              </a:rPr>
              <a:t>) </a:t>
            </a:r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23" name="Pravokutnik 22"/>
          <p:cNvSpPr/>
          <p:nvPr/>
        </p:nvSpPr>
        <p:spPr>
          <a:xfrm>
            <a:off x="3303357" y="4616916"/>
            <a:ext cx="9188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–3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i="1" baseline="30000" dirty="0">
                <a:sym typeface="Symbol" panose="05050102010706020507" pitchFamily="18" charset="2"/>
              </a:rPr>
              <a:t>2</a:t>
            </a:r>
            <a:endParaRPr lang="hr-HR" sz="2800" dirty="0"/>
          </a:p>
        </p:txBody>
      </p:sp>
      <p:sp>
        <p:nvSpPr>
          <p:cNvPr id="24" name="Pravokutnik 23"/>
          <p:cNvSpPr/>
          <p:nvPr/>
        </p:nvSpPr>
        <p:spPr>
          <a:xfrm>
            <a:off x="1074292" y="4639825"/>
            <a:ext cx="22381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1</a:t>
            </a:r>
            <a:r>
              <a:rPr lang="hr-HR" altLang="sr-Latn-RS" sz="2800" i="1" dirty="0"/>
              <a:t>a</a:t>
            </a:r>
            <a:r>
              <a:rPr lang="hr-HR" altLang="sr-Latn-RS" sz="2800" i="1" dirty="0">
                <a:sym typeface="Symbol" panose="05050102010706020507" pitchFamily="18" charset="2"/>
              </a:rPr>
              <a:t> </a:t>
            </a:r>
            <a:r>
              <a:rPr lang="hr-HR" altLang="sr-Latn-RS" sz="2800" dirty="0"/>
              <a:t>• (</a:t>
            </a:r>
            <a:r>
              <a:rPr lang="hr-HR" altLang="sr-Latn-RS" sz="2800" dirty="0">
                <a:solidFill>
                  <a:srgbClr val="FF0000"/>
                </a:solidFill>
              </a:rPr>
              <a:t>–3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dirty="0">
                <a:sym typeface="Symbol" panose="05050102010706020507" pitchFamily="18" charset="2"/>
              </a:rPr>
              <a:t>) </a:t>
            </a:r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28" name="Pravokutnik 27"/>
          <p:cNvSpPr/>
          <p:nvPr/>
        </p:nvSpPr>
        <p:spPr>
          <a:xfrm>
            <a:off x="1149483" y="5656081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–</a:t>
            </a:r>
            <a:r>
              <a:rPr lang="hr-HR" altLang="sr-Latn-RS" sz="2800" dirty="0">
                <a:sym typeface="Symbol" panose="05050102010706020507" pitchFamily="18" charset="2"/>
              </a:rPr>
              <a:t>5</a:t>
            </a:r>
            <a:r>
              <a:rPr lang="hr-HR" altLang="sr-Latn-RS" sz="2800" i="1" dirty="0">
                <a:sym typeface="Symbol" panose="05050102010706020507" pitchFamily="18" charset="2"/>
              </a:rPr>
              <a:t>a </a:t>
            </a:r>
            <a:r>
              <a:rPr lang="hr-HR" altLang="sr-Latn-RS" sz="2800" dirty="0"/>
              <a:t>• (–3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dirty="0">
                <a:sym typeface="Symbol" panose="05050102010706020507" pitchFamily="18" charset="2"/>
              </a:rPr>
              <a:t>) </a:t>
            </a:r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29" name="Pravokutnik 28"/>
          <p:cNvSpPr/>
          <p:nvPr/>
        </p:nvSpPr>
        <p:spPr>
          <a:xfrm>
            <a:off x="3347522" y="5604960"/>
            <a:ext cx="9188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15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i="1" baseline="30000" dirty="0">
                <a:sym typeface="Symbol" panose="05050102010706020507" pitchFamily="18" charset="2"/>
              </a:rPr>
              <a:t>2</a:t>
            </a:r>
            <a:endParaRPr lang="hr-HR" sz="2800" dirty="0"/>
          </a:p>
        </p:txBody>
      </p:sp>
      <p:sp>
        <p:nvSpPr>
          <p:cNvPr id="30" name="Pravokutnik 29"/>
          <p:cNvSpPr/>
          <p:nvPr/>
        </p:nvSpPr>
        <p:spPr>
          <a:xfrm>
            <a:off x="1149483" y="5656081"/>
            <a:ext cx="24593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olidFill>
                  <a:srgbClr val="FF0000"/>
                </a:solidFill>
              </a:rPr>
              <a:t>–5</a:t>
            </a:r>
            <a:r>
              <a:rPr lang="hr-HR" altLang="sr-Latn-RS" sz="2800" i="1" dirty="0"/>
              <a:t>a</a:t>
            </a:r>
            <a:r>
              <a:rPr lang="hr-HR" altLang="sr-Latn-RS" sz="2800" i="1" dirty="0">
                <a:sym typeface="Symbol" panose="05050102010706020507" pitchFamily="18" charset="2"/>
              </a:rPr>
              <a:t> </a:t>
            </a:r>
            <a:r>
              <a:rPr lang="hr-HR" altLang="sr-Latn-RS" sz="2800" dirty="0"/>
              <a:t>• (</a:t>
            </a:r>
            <a:r>
              <a:rPr lang="hr-HR" altLang="sr-Latn-RS" sz="2800" dirty="0">
                <a:solidFill>
                  <a:srgbClr val="FF0000"/>
                </a:solidFill>
              </a:rPr>
              <a:t>–3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dirty="0">
                <a:sym typeface="Symbol" panose="05050102010706020507" pitchFamily="18" charset="2"/>
              </a:rPr>
              <a:t>) </a:t>
            </a:r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32988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6" grpId="1"/>
      <p:bldP spid="11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2" grpId="1"/>
      <p:bldP spid="23" grpId="0"/>
      <p:bldP spid="24" grpId="0"/>
      <p:bldP spid="28" grpId="0"/>
      <p:bldP spid="28" grpId="1"/>
      <p:bldP spid="29" grpId="0"/>
      <p:bldP spid="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373750" y="418399"/>
            <a:ext cx="9183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MNOŽENJE BINOMA S MONOMOM</a:t>
            </a:r>
          </a:p>
        </p:txBody>
      </p:sp>
      <p:sp>
        <p:nvSpPr>
          <p:cNvPr id="3" name="Pravokutnik 2"/>
          <p:cNvSpPr/>
          <p:nvPr/>
        </p:nvSpPr>
        <p:spPr>
          <a:xfrm>
            <a:off x="677019" y="1721848"/>
            <a:ext cx="2160000" cy="144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1559126" y="3068600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2797368" y="2168303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1000302" y="2341333"/>
            <a:ext cx="158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• 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kumimoji="0" lang="hr-HR" altLang="sr-Latn-R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Pravokutnik 6"/>
          <p:cNvSpPr/>
          <p:nvPr/>
        </p:nvSpPr>
        <p:spPr>
          <a:xfrm>
            <a:off x="693096" y="4545013"/>
            <a:ext cx="2160000" cy="144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1559126" y="5924440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2853096" y="4917853"/>
            <a:ext cx="1179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" name="TekstniOkvir 9"/>
          <p:cNvSpPr txBox="1"/>
          <p:nvPr/>
        </p:nvSpPr>
        <p:spPr>
          <a:xfrm>
            <a:off x="1497673" y="5068232"/>
            <a:ext cx="2165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Pravokutnik 10"/>
          <p:cNvSpPr/>
          <p:nvPr/>
        </p:nvSpPr>
        <p:spPr>
          <a:xfrm>
            <a:off x="693097" y="3951209"/>
            <a:ext cx="2160000" cy="608769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2853096" y="4035783"/>
            <a:ext cx="1179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TekstniOkvir 12"/>
          <p:cNvSpPr txBox="1"/>
          <p:nvPr/>
        </p:nvSpPr>
        <p:spPr>
          <a:xfrm>
            <a:off x="1171777" y="4059566"/>
            <a:ext cx="2165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• 1 = </a:t>
            </a:r>
            <a:r>
              <a:rPr kumimoji="0" lang="hr-HR" altLang="sr-Latn-RS" sz="24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hr-HR" sz="2400" b="0" i="1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TekstniOkvir 13"/>
          <p:cNvSpPr txBox="1"/>
          <p:nvPr/>
        </p:nvSpPr>
        <p:spPr>
          <a:xfrm>
            <a:off x="4231313" y="4837400"/>
            <a:ext cx="21656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• (</a:t>
            </a:r>
            <a:r>
              <a:rPr kumimoji="0" lang="hr-HR" altLang="sr-Latn-RS" sz="28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kumimoji="0" lang="hr-HR" altLang="sr-Latn-RS" sz="2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+ 1) =</a:t>
            </a:r>
            <a:endParaRPr kumimoji="0" lang="hr-HR" sz="2800" b="0" i="1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ekstniOkvir 15"/>
          <p:cNvSpPr txBox="1"/>
          <p:nvPr/>
        </p:nvSpPr>
        <p:spPr>
          <a:xfrm>
            <a:off x="6089640" y="4837400"/>
            <a:ext cx="20216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hr-HR" sz="2800" b="0" i="1" u="none" strike="noStrike" kern="1200" cap="none" spc="0" normalizeH="0" baseline="0" noProof="0" dirty="0" err="1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800" b="0" i="1" u="none" strike="noStrike" kern="1200" cap="none" spc="0" normalizeH="0" baseline="0" noProof="0" dirty="0" err="1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kumimoji="0" lang="hr-HR" altLang="sr-Latn-RS" sz="28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a</a:t>
            </a:r>
            <a:endParaRPr kumimoji="0" lang="hr-HR" sz="2800" b="0" i="1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Strelica zakrivljena dolje 16"/>
          <p:cNvSpPr/>
          <p:nvPr/>
        </p:nvSpPr>
        <p:spPr>
          <a:xfrm>
            <a:off x="4500563" y="4675239"/>
            <a:ext cx="602379" cy="242614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Strelica zakrivljena dolje 17"/>
          <p:cNvSpPr/>
          <p:nvPr/>
        </p:nvSpPr>
        <p:spPr>
          <a:xfrm>
            <a:off x="4496963" y="4635013"/>
            <a:ext cx="1136921" cy="28284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84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 animBg="1"/>
      <p:bldP spid="8" grpId="0"/>
      <p:bldP spid="9" grpId="0"/>
      <p:bldP spid="10" grpId="0"/>
      <p:bldP spid="11" grpId="0" animBg="1"/>
      <p:bldP spid="12" grpId="0"/>
      <p:bldP spid="13" grpId="0"/>
      <p:bldP spid="14" grpId="0"/>
      <p:bldP spid="16" grpId="0"/>
      <p:bldP spid="17" grpId="0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929148" y="3701151"/>
            <a:ext cx="7172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• (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3) =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trelica zakrivljena dolje 2"/>
          <p:cNvSpPr/>
          <p:nvPr/>
        </p:nvSpPr>
        <p:spPr>
          <a:xfrm>
            <a:off x="1329660" y="3458537"/>
            <a:ext cx="678139" cy="242614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trelica zakrivljena dolje 3"/>
          <p:cNvSpPr/>
          <p:nvPr/>
        </p:nvSpPr>
        <p:spPr>
          <a:xfrm>
            <a:off x="1326060" y="3418311"/>
            <a:ext cx="1279910" cy="28284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3116835" y="3704049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Obični oblačić 5"/>
          <p:cNvSpPr/>
          <p:nvPr/>
        </p:nvSpPr>
        <p:spPr>
          <a:xfrm>
            <a:off x="1104834" y="1490748"/>
            <a:ext cx="1923512" cy="1379322"/>
          </a:xfrm>
          <a:prstGeom prst="cloudCallout">
            <a:avLst>
              <a:gd name="adj1" fmla="val -23442"/>
              <a:gd name="adj2" fmla="val 902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</a:t>
            </a: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5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</a:t>
            </a: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Obični oblačić 7"/>
          <p:cNvSpPr/>
          <p:nvPr/>
        </p:nvSpPr>
        <p:spPr>
          <a:xfrm>
            <a:off x="2066590" y="1377677"/>
            <a:ext cx="2505410" cy="1379322"/>
          </a:xfrm>
          <a:prstGeom prst="cloudCallout">
            <a:avLst>
              <a:gd name="adj1" fmla="val -45678"/>
              <a:gd name="adj2" fmla="val 924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5</a:t>
            </a: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(–3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 = – 15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</a:t>
            </a: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3844431" y="3701151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15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71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 animBg="1"/>
      <p:bldP spid="6" grpId="1" animBg="1"/>
      <p:bldP spid="8" grpId="0" animBg="1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929148" y="3701151"/>
            <a:ext cx="6371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• (3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+ 5) =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trelica zakrivljena dolje 2"/>
          <p:cNvSpPr/>
          <p:nvPr/>
        </p:nvSpPr>
        <p:spPr>
          <a:xfrm>
            <a:off x="1329660" y="3458537"/>
            <a:ext cx="602379" cy="242614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trelica zakrivljena dolje 3"/>
          <p:cNvSpPr/>
          <p:nvPr/>
        </p:nvSpPr>
        <p:spPr>
          <a:xfrm>
            <a:off x="1326060" y="3418311"/>
            <a:ext cx="1333565" cy="29107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3288877" y="3700457"/>
            <a:ext cx="6371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6a</a:t>
            </a:r>
            <a:r>
              <a:rPr kumimoji="0" lang="hr-HR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Obični oblačić 5"/>
          <p:cNvSpPr/>
          <p:nvPr/>
        </p:nvSpPr>
        <p:spPr>
          <a:xfrm>
            <a:off x="1104834" y="1369441"/>
            <a:ext cx="1923512" cy="1379322"/>
          </a:xfrm>
          <a:prstGeom prst="cloudCallout">
            <a:avLst>
              <a:gd name="adj1" fmla="val -23442"/>
              <a:gd name="adj2" fmla="val 902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3a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6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hr-HR" altLang="sr-Latn-RS" sz="2400" b="0" i="1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Obični oblačić 6"/>
          <p:cNvSpPr/>
          <p:nvPr/>
        </p:nvSpPr>
        <p:spPr>
          <a:xfrm>
            <a:off x="2066590" y="1377677"/>
            <a:ext cx="2505410" cy="1379322"/>
          </a:xfrm>
          <a:prstGeom prst="cloudCallout">
            <a:avLst>
              <a:gd name="adj1" fmla="val -45678"/>
              <a:gd name="adj2" fmla="val 9242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5 = 10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3957479" y="3699763"/>
            <a:ext cx="6371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+ 10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2659625" y="1978850"/>
            <a:ext cx="3244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2326374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 animBg="1"/>
      <p:bldP spid="6" grpId="1" animBg="1"/>
      <p:bldP spid="7" grpId="0" animBg="1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929148" y="3701151"/>
            <a:ext cx="6371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(2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– b) 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• (–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=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trelica zakrivljena dolje 2"/>
          <p:cNvSpPr/>
          <p:nvPr/>
        </p:nvSpPr>
        <p:spPr>
          <a:xfrm>
            <a:off x="1329660" y="3458536"/>
            <a:ext cx="1698686" cy="361295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trelica zakrivljena dolje 3"/>
          <p:cNvSpPr/>
          <p:nvPr/>
        </p:nvSpPr>
        <p:spPr>
          <a:xfrm>
            <a:off x="1935887" y="3499471"/>
            <a:ext cx="1205519" cy="339663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3650884" y="3681847"/>
            <a:ext cx="204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–2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</a:t>
            </a:r>
          </a:p>
        </p:txBody>
      </p:sp>
      <p:sp>
        <p:nvSpPr>
          <p:cNvPr id="6" name="Obični oblačić 5"/>
          <p:cNvSpPr/>
          <p:nvPr/>
        </p:nvSpPr>
        <p:spPr>
          <a:xfrm>
            <a:off x="929148" y="1214859"/>
            <a:ext cx="2590295" cy="1379322"/>
          </a:xfrm>
          <a:prstGeom prst="cloudCallout">
            <a:avLst>
              <a:gd name="adj1" fmla="val -12055"/>
              <a:gd name="adj2" fmla="val 1052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(–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 = –2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Obični oblačić 6"/>
          <p:cNvSpPr/>
          <p:nvPr/>
        </p:nvSpPr>
        <p:spPr>
          <a:xfrm>
            <a:off x="2026465" y="1420536"/>
            <a:ext cx="2899495" cy="1379322"/>
          </a:xfrm>
          <a:prstGeom prst="cloudCallout">
            <a:avLst>
              <a:gd name="adj1" fmla="val -28384"/>
              <a:gd name="adj2" fmla="val 999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(–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 = 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hr-HR" altLang="sr-Latn-RS" sz="28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4531876" y="3681847"/>
            <a:ext cx="204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kumimoji="0" lang="hr-HR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ekstniOkvir 8"/>
          <p:cNvSpPr txBox="1"/>
          <p:nvPr/>
        </p:nvSpPr>
        <p:spPr>
          <a:xfrm>
            <a:off x="2848359" y="2019270"/>
            <a:ext cx="324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1101632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 animBg="1"/>
      <p:bldP spid="6" grpId="1" animBg="1"/>
      <p:bldP spid="7" grpId="0" animBg="1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755874" y="1046441"/>
            <a:ext cx="6371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(2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– b) 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• (–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0.5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=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trelica zakrivljena dolje 2"/>
          <p:cNvSpPr/>
          <p:nvPr/>
        </p:nvSpPr>
        <p:spPr>
          <a:xfrm>
            <a:off x="1156386" y="803826"/>
            <a:ext cx="1698686" cy="361295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trelica zakrivljena dolje 3"/>
          <p:cNvSpPr/>
          <p:nvPr/>
        </p:nvSpPr>
        <p:spPr>
          <a:xfrm>
            <a:off x="1762613" y="844761"/>
            <a:ext cx="1205519" cy="339663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3816315" y="1045747"/>
            <a:ext cx="204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–1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4697307" y="1045747"/>
            <a:ext cx="204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+ 0.5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632209" y="2823157"/>
            <a:ext cx="6371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(–3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+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0.5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b) 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• (–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0.5a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=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Strelica zakrivljena dolje 7"/>
          <p:cNvSpPr/>
          <p:nvPr/>
        </p:nvSpPr>
        <p:spPr>
          <a:xfrm>
            <a:off x="1032720" y="2580542"/>
            <a:ext cx="2711773" cy="382597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Strelica zakrivljena dolje 8"/>
          <p:cNvSpPr/>
          <p:nvPr/>
        </p:nvSpPr>
        <p:spPr>
          <a:xfrm>
            <a:off x="1638948" y="2621477"/>
            <a:ext cx="1924484" cy="35969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4612301" y="2823157"/>
            <a:ext cx="204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1.5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sz="28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1" name="TekstniOkvir 10"/>
          <p:cNvSpPr txBox="1"/>
          <p:nvPr/>
        </p:nvSpPr>
        <p:spPr>
          <a:xfrm>
            <a:off x="5635253" y="2823157"/>
            <a:ext cx="2045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0.25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632209" y="4545013"/>
            <a:ext cx="7172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–5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2a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3b) =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" name="Strelica zakrivljena dolje 12"/>
          <p:cNvSpPr/>
          <p:nvPr/>
        </p:nvSpPr>
        <p:spPr>
          <a:xfrm>
            <a:off x="1032721" y="4302399"/>
            <a:ext cx="678139" cy="242614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Strelica zakrivljena dolje 13"/>
          <p:cNvSpPr/>
          <p:nvPr/>
        </p:nvSpPr>
        <p:spPr>
          <a:xfrm>
            <a:off x="1029121" y="4262173"/>
            <a:ext cx="1279910" cy="28284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TekstniOkvir 14"/>
          <p:cNvSpPr txBox="1"/>
          <p:nvPr/>
        </p:nvSpPr>
        <p:spPr>
          <a:xfrm>
            <a:off x="3053158" y="4545013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–10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ax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ekstniOkvir 15"/>
          <p:cNvSpPr txBox="1"/>
          <p:nvPr/>
        </p:nvSpPr>
        <p:spPr>
          <a:xfrm>
            <a:off x="4108118" y="4545013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+ 15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bx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507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8" grpId="0" animBg="1"/>
      <p:bldP spid="9" grpId="0" animBg="1"/>
      <p:bldP spid="10" grpId="0"/>
      <p:bldP spid="11" grpId="0"/>
      <p:bldP spid="13" grpId="0" animBg="1"/>
      <p:bldP spid="14" grpId="0" animBg="1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B8FA924-AEFE-4D0F-BC5F-CB40EE274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Algebarski izrazi 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DE2F329-41E2-4FCE-BD1F-118C386E29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 matematički zapisi u kojima se pojavljuju: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nepoznate veličine zapisane u obliku slova, 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simboli koji predstavljaju računske operacije i</a:t>
            </a:r>
          </a:p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brojevi.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Broj koji množi nepoznatu veličinu nazivamo </a:t>
            </a: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koeficijent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Koeficijent se piše </a:t>
            </a: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ispred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slova i znak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 se ne piše.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Nepoznatu veličinu označenu slovom zovemo </a:t>
            </a:r>
            <a:r>
              <a:rPr kumimoji="0" lang="hr-HR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varijabla. </a:t>
            </a:r>
            <a:r>
              <a:rPr kumimoji="0" lang="hr-HR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hr-HR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Može se mijenjati.)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867069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965142" y="847185"/>
            <a:ext cx="7172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2a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3b) =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" name="Strelica zakrivljena dolje 2"/>
          <p:cNvSpPr/>
          <p:nvPr/>
        </p:nvSpPr>
        <p:spPr>
          <a:xfrm>
            <a:off x="1196784" y="744874"/>
            <a:ext cx="439917" cy="22852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Strelica zakrivljena dolje 3"/>
          <p:cNvSpPr/>
          <p:nvPr/>
        </p:nvSpPr>
        <p:spPr>
          <a:xfrm>
            <a:off x="1155346" y="697543"/>
            <a:ext cx="1279910" cy="28284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ekstniOkvir 4"/>
          <p:cNvSpPr txBox="1"/>
          <p:nvPr/>
        </p:nvSpPr>
        <p:spPr>
          <a:xfrm>
            <a:off x="3137088" y="847185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–2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TekstniOkvir 5"/>
          <p:cNvSpPr txBox="1"/>
          <p:nvPr/>
        </p:nvSpPr>
        <p:spPr>
          <a:xfrm>
            <a:off x="3873727" y="838963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+ 3b</a:t>
            </a:r>
          </a:p>
        </p:txBody>
      </p:sp>
      <p:sp>
        <p:nvSpPr>
          <p:cNvPr id="7" name="TekstniOkvir 6"/>
          <p:cNvSpPr txBox="1"/>
          <p:nvPr/>
        </p:nvSpPr>
        <p:spPr>
          <a:xfrm>
            <a:off x="965142" y="2267947"/>
            <a:ext cx="7172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2a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3b) =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Strelica zakrivljena dolje 7"/>
          <p:cNvSpPr/>
          <p:nvPr/>
        </p:nvSpPr>
        <p:spPr>
          <a:xfrm>
            <a:off x="1196784" y="2165636"/>
            <a:ext cx="439917" cy="22852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Strelica zakrivljena dolje 8"/>
          <p:cNvSpPr/>
          <p:nvPr/>
        </p:nvSpPr>
        <p:spPr>
          <a:xfrm>
            <a:off x="1155346" y="2118305"/>
            <a:ext cx="1279910" cy="28284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3355664" y="2267947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ekstniOkvir 10"/>
          <p:cNvSpPr txBox="1"/>
          <p:nvPr/>
        </p:nvSpPr>
        <p:spPr>
          <a:xfrm>
            <a:off x="3915322" y="2277695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+ 3b</a:t>
            </a:r>
          </a:p>
        </p:txBody>
      </p:sp>
      <p:sp>
        <p:nvSpPr>
          <p:cNvPr id="16" name="TekstniOkvir 15"/>
          <p:cNvSpPr txBox="1"/>
          <p:nvPr/>
        </p:nvSpPr>
        <p:spPr>
          <a:xfrm>
            <a:off x="965142" y="3688709"/>
            <a:ext cx="7172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(–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2a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+ 3b) =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Strelica zakrivljena dolje 16"/>
          <p:cNvSpPr/>
          <p:nvPr/>
        </p:nvSpPr>
        <p:spPr>
          <a:xfrm>
            <a:off x="1196784" y="3586398"/>
            <a:ext cx="439917" cy="22852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Strelica zakrivljena dolje 17"/>
          <p:cNvSpPr/>
          <p:nvPr/>
        </p:nvSpPr>
        <p:spPr>
          <a:xfrm>
            <a:off x="1155346" y="3539067"/>
            <a:ext cx="1279910" cy="28284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9" name="TekstniOkvir 18"/>
          <p:cNvSpPr txBox="1"/>
          <p:nvPr/>
        </p:nvSpPr>
        <p:spPr>
          <a:xfrm>
            <a:off x="3355664" y="3688709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TekstniOkvir 19"/>
          <p:cNvSpPr txBox="1"/>
          <p:nvPr/>
        </p:nvSpPr>
        <p:spPr>
          <a:xfrm>
            <a:off x="3915322" y="3698457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3b</a:t>
            </a:r>
          </a:p>
        </p:txBody>
      </p:sp>
      <p:sp>
        <p:nvSpPr>
          <p:cNvPr id="25" name="TekstniOkvir 24"/>
          <p:cNvSpPr txBox="1"/>
          <p:nvPr/>
        </p:nvSpPr>
        <p:spPr>
          <a:xfrm>
            <a:off x="965142" y="5109471"/>
            <a:ext cx="71726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hr-HR" altLang="sr-Latn-R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2a</a:t>
            </a: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+ 3b) = </a:t>
            </a: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6" name="Strelica zakrivljena dolje 25"/>
          <p:cNvSpPr/>
          <p:nvPr/>
        </p:nvSpPr>
        <p:spPr>
          <a:xfrm>
            <a:off x="1196784" y="5007160"/>
            <a:ext cx="439917" cy="22852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7" name="Strelica zakrivljena dolje 26"/>
          <p:cNvSpPr/>
          <p:nvPr/>
        </p:nvSpPr>
        <p:spPr>
          <a:xfrm>
            <a:off x="1155346" y="4959829"/>
            <a:ext cx="1279910" cy="282840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TekstniOkvir 27"/>
          <p:cNvSpPr txBox="1"/>
          <p:nvPr/>
        </p:nvSpPr>
        <p:spPr>
          <a:xfrm>
            <a:off x="3193436" y="5109471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–2</a:t>
            </a: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9" name="TekstniOkvir 28"/>
          <p:cNvSpPr txBox="1"/>
          <p:nvPr/>
        </p:nvSpPr>
        <p:spPr>
          <a:xfrm>
            <a:off x="3915322" y="5119219"/>
            <a:ext cx="24531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3b</a:t>
            </a:r>
          </a:p>
        </p:txBody>
      </p:sp>
    </p:spTree>
    <p:extLst>
      <p:ext uri="{BB962C8B-B14F-4D97-AF65-F5344CB8AC3E}">
        <p14:creationId xmlns:p14="http://schemas.microsoft.com/office/powerpoint/2010/main" val="369023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/>
      <p:bldP spid="8" grpId="0" animBg="1"/>
      <p:bldP spid="9" grpId="0" animBg="1"/>
      <p:bldP spid="10" grpId="0"/>
      <p:bldP spid="11" grpId="0"/>
      <p:bldP spid="17" grpId="0" animBg="1"/>
      <p:bldP spid="18" grpId="0" animBg="1"/>
      <p:bldP spid="19" grpId="0"/>
      <p:bldP spid="20" grpId="0"/>
      <p:bldP spid="26" grpId="0" animBg="1"/>
      <p:bldP spid="27" grpId="0" animBg="1"/>
      <p:bldP spid="28" grpId="0"/>
      <p:bldP spid="2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373750" y="418399"/>
            <a:ext cx="9183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MNOŽENJE BINOMA S BINOMOM</a:t>
            </a:r>
          </a:p>
        </p:txBody>
      </p:sp>
      <p:sp>
        <p:nvSpPr>
          <p:cNvPr id="3" name="Pravokutnik 2"/>
          <p:cNvSpPr/>
          <p:nvPr/>
        </p:nvSpPr>
        <p:spPr>
          <a:xfrm>
            <a:off x="677019" y="1721848"/>
            <a:ext cx="2160000" cy="144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TekstniOkvir 3"/>
          <p:cNvSpPr txBox="1"/>
          <p:nvPr/>
        </p:nvSpPr>
        <p:spPr>
          <a:xfrm>
            <a:off x="1559126" y="3068600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5" name="TekstniOkvir 4"/>
          <p:cNvSpPr txBox="1"/>
          <p:nvPr/>
        </p:nvSpPr>
        <p:spPr>
          <a:xfrm>
            <a:off x="2797368" y="2168303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982666" y="2229858"/>
            <a:ext cx="158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• 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kumimoji="0" lang="hr-HR" altLang="sr-Latn-R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Pravokutnik 6"/>
          <p:cNvSpPr/>
          <p:nvPr/>
        </p:nvSpPr>
        <p:spPr>
          <a:xfrm>
            <a:off x="4727963" y="1889406"/>
            <a:ext cx="2160000" cy="144000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8" name="TekstniOkvir 7"/>
          <p:cNvSpPr txBox="1"/>
          <p:nvPr/>
        </p:nvSpPr>
        <p:spPr>
          <a:xfrm>
            <a:off x="5593993" y="3254085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6887963" y="2247498"/>
            <a:ext cx="1179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" name="TekstniOkvir 9"/>
          <p:cNvSpPr txBox="1"/>
          <p:nvPr/>
        </p:nvSpPr>
        <p:spPr>
          <a:xfrm>
            <a:off x="-389746" y="5068232"/>
            <a:ext cx="2165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Pravokutnik 10"/>
          <p:cNvSpPr/>
          <p:nvPr/>
        </p:nvSpPr>
        <p:spPr>
          <a:xfrm>
            <a:off x="4728049" y="1350980"/>
            <a:ext cx="2160000" cy="5400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TekstniOkvir 11"/>
          <p:cNvSpPr txBox="1"/>
          <p:nvPr/>
        </p:nvSpPr>
        <p:spPr>
          <a:xfrm>
            <a:off x="6887963" y="1365428"/>
            <a:ext cx="11797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TekstniOkvir 12"/>
          <p:cNvSpPr txBox="1"/>
          <p:nvPr/>
        </p:nvSpPr>
        <p:spPr>
          <a:xfrm>
            <a:off x="5190333" y="1375576"/>
            <a:ext cx="21656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• 1 = </a:t>
            </a:r>
            <a:r>
              <a:rPr kumimoji="0" lang="hr-HR" altLang="sr-Latn-RS" sz="24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hr-HR" sz="2400" b="0" i="1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TekstniOkvir 13"/>
          <p:cNvSpPr txBox="1"/>
          <p:nvPr/>
        </p:nvSpPr>
        <p:spPr>
          <a:xfrm>
            <a:off x="3067414" y="4576585"/>
            <a:ext cx="3068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hr-HR" sz="28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+ 2</a:t>
            </a:r>
            <a:r>
              <a:rPr kumimoji="0" lang="hr-HR" sz="2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  <a:r>
              <a:rPr kumimoji="0" lang="hr-HR" altLang="sr-Latn-RS" sz="2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• (</a:t>
            </a:r>
            <a:r>
              <a:rPr kumimoji="0" lang="hr-HR" altLang="sr-Latn-RS" sz="28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kumimoji="0" lang="hr-HR" altLang="sr-Latn-RS" sz="2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+ 1) =</a:t>
            </a:r>
            <a:endParaRPr kumimoji="0" lang="hr-HR" sz="2800" b="0" i="1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TekstniOkvir 15"/>
          <p:cNvSpPr txBox="1"/>
          <p:nvPr/>
        </p:nvSpPr>
        <p:spPr>
          <a:xfrm>
            <a:off x="3015899" y="5523614"/>
            <a:ext cx="3860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hr-HR" sz="2800" b="0" i="1" u="none" strike="noStrike" kern="1200" cap="none" spc="0" normalizeH="0" baseline="0" noProof="0" dirty="0" err="1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2800" b="0" i="1" u="none" strike="noStrike" kern="1200" cap="none" spc="0" normalizeH="0" baseline="0" noProof="0" dirty="0" err="1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kumimoji="0" lang="hr-HR" altLang="sr-Latn-RS" sz="28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a + </a:t>
            </a:r>
            <a:r>
              <a:rPr kumimoji="0" lang="hr-HR" altLang="sr-Latn-RS" sz="2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hr-HR" altLang="sr-Latn-RS" sz="28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 + </a:t>
            </a:r>
            <a:r>
              <a:rPr kumimoji="0" lang="hr-HR" altLang="sr-Latn-RS" sz="28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sz="28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Strelica zakrivljena dolje 16"/>
          <p:cNvSpPr/>
          <p:nvPr/>
        </p:nvSpPr>
        <p:spPr>
          <a:xfrm>
            <a:off x="3365093" y="4423705"/>
            <a:ext cx="1362870" cy="288231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Strelica zakrivljena dolje 17"/>
          <p:cNvSpPr/>
          <p:nvPr/>
        </p:nvSpPr>
        <p:spPr>
          <a:xfrm>
            <a:off x="3355547" y="4367837"/>
            <a:ext cx="2027614" cy="315129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4" name="Pravokutnik 23"/>
          <p:cNvSpPr/>
          <p:nvPr/>
        </p:nvSpPr>
        <p:spPr>
          <a:xfrm>
            <a:off x="6887391" y="1873395"/>
            <a:ext cx="1080000" cy="1444871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6" name="TekstniOkvir 25"/>
          <p:cNvSpPr txBox="1"/>
          <p:nvPr/>
        </p:nvSpPr>
        <p:spPr>
          <a:xfrm>
            <a:off x="7227409" y="3302728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7" name="TekstniOkvir 26"/>
          <p:cNvSpPr txBox="1"/>
          <p:nvPr/>
        </p:nvSpPr>
        <p:spPr>
          <a:xfrm>
            <a:off x="4298107" y="2421538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25" name="Pravokutnik 24"/>
          <p:cNvSpPr/>
          <p:nvPr/>
        </p:nvSpPr>
        <p:spPr>
          <a:xfrm>
            <a:off x="6884435" y="1352471"/>
            <a:ext cx="1080000" cy="540000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8" name="TekstniOkvir 27"/>
          <p:cNvSpPr txBox="1"/>
          <p:nvPr/>
        </p:nvSpPr>
        <p:spPr>
          <a:xfrm>
            <a:off x="4309740" y="1365428"/>
            <a:ext cx="54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9" name="TekstniOkvir 28"/>
          <p:cNvSpPr txBox="1"/>
          <p:nvPr/>
        </p:nvSpPr>
        <p:spPr>
          <a:xfrm>
            <a:off x="5553325" y="2415315"/>
            <a:ext cx="1580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ab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0" name="TekstniOkvir 29"/>
          <p:cNvSpPr txBox="1"/>
          <p:nvPr/>
        </p:nvSpPr>
        <p:spPr>
          <a:xfrm>
            <a:off x="7195621" y="2371836"/>
            <a:ext cx="640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r>
              <a:rPr kumimoji="0" lang="hr-HR" sz="24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1" name="TekstniOkvir 30"/>
          <p:cNvSpPr txBox="1"/>
          <p:nvPr/>
        </p:nvSpPr>
        <p:spPr>
          <a:xfrm>
            <a:off x="7222623" y="1429511"/>
            <a:ext cx="525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2" name="Strelica zakrivljena dolje 31"/>
          <p:cNvSpPr/>
          <p:nvPr/>
        </p:nvSpPr>
        <p:spPr>
          <a:xfrm>
            <a:off x="4035116" y="4348349"/>
            <a:ext cx="814718" cy="334617"/>
          </a:xfrm>
          <a:prstGeom prst="curvedDownArrow">
            <a:avLst/>
          </a:prstGeom>
          <a:solidFill>
            <a:srgbClr val="0070C0"/>
          </a:solidFill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3" name="Strelica zakrivljena dolje 32"/>
          <p:cNvSpPr/>
          <p:nvPr/>
        </p:nvSpPr>
        <p:spPr>
          <a:xfrm>
            <a:off x="3932171" y="4152776"/>
            <a:ext cx="1460536" cy="530190"/>
          </a:xfrm>
          <a:prstGeom prst="curvedDownArrow">
            <a:avLst/>
          </a:prstGeom>
          <a:solidFill>
            <a:srgbClr val="0070C0"/>
          </a:solidFill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804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 animBg="1"/>
      <p:bldP spid="8" grpId="0"/>
      <p:bldP spid="11" grpId="0" animBg="1"/>
      <p:bldP spid="13" grpId="0"/>
      <p:bldP spid="14" grpId="0"/>
      <p:bldP spid="16" grpId="0"/>
      <p:bldP spid="17" grpId="0" animBg="1"/>
      <p:bldP spid="18" grpId="0" animBg="1"/>
      <p:bldP spid="24" grpId="0" animBg="1"/>
      <p:bldP spid="26" grpId="0"/>
      <p:bldP spid="27" grpId="0"/>
      <p:bldP spid="25" grpId="0" animBg="1"/>
      <p:bldP spid="28" grpId="0"/>
      <p:bldP spid="29" grpId="0"/>
      <p:bldP spid="30" grpId="0"/>
      <p:bldP spid="31" grpId="0"/>
      <p:bldP spid="32" grpId="0" animBg="1"/>
      <p:bldP spid="3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717490" y="3433584"/>
            <a:ext cx="41071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(2</a:t>
            </a: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–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5) </a:t>
            </a:r>
            <a:r>
              <a:rPr kumimoji="0" lang="hr-HR" altLang="sr-Latn-RS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• (</a:t>
            </a:r>
            <a:r>
              <a:rPr kumimoji="0" lang="hr-HR" altLang="sr-Latn-RS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r>
              <a:rPr kumimoji="0" lang="hr-HR" altLang="sr-Latn-RS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+ 3) =</a:t>
            </a:r>
            <a:endParaRPr kumimoji="0" lang="hr-HR" sz="3200" b="0" i="1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4066960" y="3433584"/>
            <a:ext cx="106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2a</a:t>
            </a:r>
            <a:r>
              <a:rPr kumimoji="0" lang="hr-HR" altLang="sr-Latn-RS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</a:t>
            </a:r>
            <a:endParaRPr kumimoji="0" lang="hr-HR" sz="32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trelica zakrivljena dolje 3"/>
          <p:cNvSpPr/>
          <p:nvPr/>
        </p:nvSpPr>
        <p:spPr>
          <a:xfrm>
            <a:off x="1184140" y="3121646"/>
            <a:ext cx="1682153" cy="40444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trelica zakrivljena dolje 4"/>
          <p:cNvSpPr/>
          <p:nvPr/>
        </p:nvSpPr>
        <p:spPr>
          <a:xfrm>
            <a:off x="1213871" y="3119260"/>
            <a:ext cx="2297615" cy="390247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Strelica zakrivljena dolje 5"/>
          <p:cNvSpPr/>
          <p:nvPr/>
        </p:nvSpPr>
        <p:spPr>
          <a:xfrm>
            <a:off x="1718487" y="3277412"/>
            <a:ext cx="1147805" cy="262880"/>
          </a:xfrm>
          <a:prstGeom prst="curvedDownArrow">
            <a:avLst/>
          </a:prstGeom>
          <a:solidFill>
            <a:srgbClr val="0070C0"/>
          </a:solidFill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Strelica zakrivljena dolje 6"/>
          <p:cNvSpPr/>
          <p:nvPr/>
        </p:nvSpPr>
        <p:spPr>
          <a:xfrm>
            <a:off x="1769346" y="3048808"/>
            <a:ext cx="1923512" cy="521220"/>
          </a:xfrm>
          <a:prstGeom prst="curvedDownArrow">
            <a:avLst/>
          </a:prstGeom>
          <a:solidFill>
            <a:srgbClr val="0070C0"/>
          </a:solidFill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Obični oblačić 13"/>
          <p:cNvSpPr/>
          <p:nvPr/>
        </p:nvSpPr>
        <p:spPr>
          <a:xfrm>
            <a:off x="705875" y="1586355"/>
            <a:ext cx="2025227" cy="1379322"/>
          </a:xfrm>
          <a:prstGeom prst="cloudCallout">
            <a:avLst>
              <a:gd name="adj1" fmla="val 5211"/>
              <a:gd name="adj2" fmla="val 5841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2</a:t>
            </a: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2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ab</a:t>
            </a: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Obični oblačić 14"/>
          <p:cNvSpPr/>
          <p:nvPr/>
        </p:nvSpPr>
        <p:spPr>
          <a:xfrm>
            <a:off x="1800544" y="1508145"/>
            <a:ext cx="2505410" cy="1379322"/>
          </a:xfrm>
          <a:prstGeom prst="cloudCallout">
            <a:avLst>
              <a:gd name="adj1" fmla="val -23218"/>
              <a:gd name="adj2" fmla="val 6310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3 =  6a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Obični oblačić 15"/>
          <p:cNvSpPr/>
          <p:nvPr/>
        </p:nvSpPr>
        <p:spPr>
          <a:xfrm>
            <a:off x="1904536" y="1360343"/>
            <a:ext cx="1923512" cy="1379322"/>
          </a:xfrm>
          <a:prstGeom prst="cloudCallout">
            <a:avLst>
              <a:gd name="adj1" fmla="val -23442"/>
              <a:gd name="adj2" fmla="val 902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–5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b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= –5b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Obični oblačić 16"/>
          <p:cNvSpPr/>
          <p:nvPr/>
        </p:nvSpPr>
        <p:spPr>
          <a:xfrm>
            <a:off x="3597995" y="1443474"/>
            <a:ext cx="2001662" cy="1379322"/>
          </a:xfrm>
          <a:prstGeom prst="cloudCallout">
            <a:avLst>
              <a:gd name="adj1" fmla="val -66762"/>
              <a:gd name="adj2" fmla="val 694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–5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3 = – 15</a:t>
            </a: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TekstniOkvir 17"/>
          <p:cNvSpPr txBox="1"/>
          <p:nvPr/>
        </p:nvSpPr>
        <p:spPr>
          <a:xfrm>
            <a:off x="4983244" y="3433584"/>
            <a:ext cx="106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hr-HR" sz="32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kstniOkvir 18"/>
          <p:cNvSpPr txBox="1"/>
          <p:nvPr/>
        </p:nvSpPr>
        <p:spPr>
          <a:xfrm>
            <a:off x="5936582" y="3433584"/>
            <a:ext cx="106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5b</a:t>
            </a:r>
          </a:p>
        </p:txBody>
      </p:sp>
      <p:sp>
        <p:nvSpPr>
          <p:cNvPr id="20" name="TekstniOkvir 19"/>
          <p:cNvSpPr txBox="1"/>
          <p:nvPr/>
        </p:nvSpPr>
        <p:spPr>
          <a:xfrm>
            <a:off x="6901496" y="3457696"/>
            <a:ext cx="106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793652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/>
      <p:bldP spid="19" grpId="0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717490" y="3433584"/>
            <a:ext cx="41071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–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2) </a:t>
            </a:r>
            <a:r>
              <a:rPr kumimoji="0" lang="hr-HR" altLang="sr-Latn-RS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• (–</a:t>
            </a:r>
            <a:r>
              <a:rPr kumimoji="0" lang="hr-HR" altLang="sr-Latn-RS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r>
              <a:rPr kumimoji="0" lang="hr-HR" altLang="sr-Latn-RS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3) =</a:t>
            </a:r>
            <a:endParaRPr kumimoji="0" lang="hr-HR" sz="3200" b="0" i="1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4066960" y="3433584"/>
            <a:ext cx="106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–a</a:t>
            </a:r>
            <a:r>
              <a:rPr kumimoji="0" lang="hr-HR" sz="3200" b="0" i="1" u="none" strike="noStrike" kern="1200" cap="none" spc="0" normalizeH="0" baseline="3000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sz="32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trelica zakrivljena dolje 3"/>
          <p:cNvSpPr/>
          <p:nvPr/>
        </p:nvSpPr>
        <p:spPr>
          <a:xfrm>
            <a:off x="1184140" y="3121646"/>
            <a:ext cx="1682153" cy="40444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Strelica zakrivljena dolje 4"/>
          <p:cNvSpPr/>
          <p:nvPr/>
        </p:nvSpPr>
        <p:spPr>
          <a:xfrm>
            <a:off x="1213871" y="3119260"/>
            <a:ext cx="2297615" cy="390247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Strelica zakrivljena dolje 5"/>
          <p:cNvSpPr/>
          <p:nvPr/>
        </p:nvSpPr>
        <p:spPr>
          <a:xfrm>
            <a:off x="1718487" y="3277412"/>
            <a:ext cx="1147805" cy="262880"/>
          </a:xfrm>
          <a:prstGeom prst="curvedDownArrow">
            <a:avLst/>
          </a:prstGeom>
          <a:solidFill>
            <a:srgbClr val="0070C0"/>
          </a:solidFill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Strelica zakrivljena dolje 6"/>
          <p:cNvSpPr/>
          <p:nvPr/>
        </p:nvSpPr>
        <p:spPr>
          <a:xfrm>
            <a:off x="1769346" y="3048808"/>
            <a:ext cx="1923512" cy="521220"/>
          </a:xfrm>
          <a:prstGeom prst="curvedDownArrow">
            <a:avLst/>
          </a:prstGeom>
          <a:solidFill>
            <a:srgbClr val="0070C0"/>
          </a:solidFill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Obični oblačić 13"/>
          <p:cNvSpPr/>
          <p:nvPr/>
        </p:nvSpPr>
        <p:spPr>
          <a:xfrm>
            <a:off x="610833" y="1479077"/>
            <a:ext cx="2025227" cy="1379322"/>
          </a:xfrm>
          <a:prstGeom prst="cloudCallout">
            <a:avLst>
              <a:gd name="adj1" fmla="val 5211"/>
              <a:gd name="adj2" fmla="val 5841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(–a) = –</a:t>
            </a:r>
            <a:r>
              <a:rPr kumimoji="0" lang="hr-HR" altLang="sr-Latn-RS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hr-HR" altLang="sr-Latn-RS" sz="2400" b="0" i="1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Obični oblačić 14"/>
          <p:cNvSpPr/>
          <p:nvPr/>
        </p:nvSpPr>
        <p:spPr>
          <a:xfrm>
            <a:off x="1602459" y="1443474"/>
            <a:ext cx="2297614" cy="1379322"/>
          </a:xfrm>
          <a:prstGeom prst="cloudCallout">
            <a:avLst>
              <a:gd name="adj1" fmla="val -23218"/>
              <a:gd name="adj2" fmla="val 6310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(–3) =  –3a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Obični oblačić 15"/>
          <p:cNvSpPr/>
          <p:nvPr/>
        </p:nvSpPr>
        <p:spPr>
          <a:xfrm>
            <a:off x="1904534" y="1360343"/>
            <a:ext cx="2329535" cy="1379322"/>
          </a:xfrm>
          <a:prstGeom prst="cloudCallout">
            <a:avLst>
              <a:gd name="adj1" fmla="val -23442"/>
              <a:gd name="adj2" fmla="val 902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–2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(–a) = 2a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Obični oblačić 16"/>
          <p:cNvSpPr/>
          <p:nvPr/>
        </p:nvSpPr>
        <p:spPr>
          <a:xfrm>
            <a:off x="3597994" y="1443474"/>
            <a:ext cx="2448981" cy="1379322"/>
          </a:xfrm>
          <a:prstGeom prst="cloudCallout">
            <a:avLst>
              <a:gd name="adj1" fmla="val -66762"/>
              <a:gd name="adj2" fmla="val 694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–2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(–3) = 6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8" name="TekstniOkvir 17"/>
          <p:cNvSpPr txBox="1"/>
          <p:nvPr/>
        </p:nvSpPr>
        <p:spPr>
          <a:xfrm>
            <a:off x="4946224" y="3412254"/>
            <a:ext cx="106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</a:t>
            </a:r>
            <a:endParaRPr kumimoji="0" lang="hr-HR" sz="32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kstniOkvir 18"/>
          <p:cNvSpPr txBox="1"/>
          <p:nvPr/>
        </p:nvSpPr>
        <p:spPr>
          <a:xfrm>
            <a:off x="5936582" y="3433584"/>
            <a:ext cx="106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2a</a:t>
            </a:r>
          </a:p>
        </p:txBody>
      </p:sp>
      <p:sp>
        <p:nvSpPr>
          <p:cNvPr id="20" name="TekstniOkvir 19"/>
          <p:cNvSpPr txBox="1"/>
          <p:nvPr/>
        </p:nvSpPr>
        <p:spPr>
          <a:xfrm>
            <a:off x="6901496" y="3457696"/>
            <a:ext cx="10637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1" name="TekstniOkvir 20"/>
          <p:cNvSpPr txBox="1"/>
          <p:nvPr/>
        </p:nvSpPr>
        <p:spPr>
          <a:xfrm>
            <a:off x="3692858" y="4174531"/>
            <a:ext cx="35598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–a</a:t>
            </a:r>
            <a:r>
              <a:rPr kumimoji="0" lang="hr-HR" sz="3200" b="0" i="1" u="none" strike="noStrike" kern="1200" cap="none" spc="0" normalizeH="0" baseline="3000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</a:t>
            </a: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a +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kumimoji="0" lang="hr-HR" sz="32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Elipsa 7"/>
          <p:cNvSpPr/>
          <p:nvPr/>
        </p:nvSpPr>
        <p:spPr>
          <a:xfrm>
            <a:off x="5911138" y="3252679"/>
            <a:ext cx="990358" cy="8971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Elipsa 21"/>
          <p:cNvSpPr/>
          <p:nvPr/>
        </p:nvSpPr>
        <p:spPr>
          <a:xfrm>
            <a:off x="4933502" y="3277412"/>
            <a:ext cx="990358" cy="8971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996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/>
      <p:bldP spid="19" grpId="0"/>
      <p:bldP spid="20" grpId="0"/>
      <p:bldP spid="21" grpId="0"/>
      <p:bldP spid="8" grpId="0" animBg="1"/>
      <p:bldP spid="2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717490" y="3433584"/>
            <a:ext cx="41071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 –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2y) </a:t>
            </a:r>
            <a:r>
              <a:rPr kumimoji="0" lang="hr-HR" altLang="sr-Latn-RS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• (3x – 5y) =</a:t>
            </a:r>
            <a:endParaRPr kumimoji="0" lang="hr-HR" sz="3200" b="0" i="1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trelica zakrivljena dolje 3"/>
          <p:cNvSpPr/>
          <p:nvPr/>
        </p:nvSpPr>
        <p:spPr>
          <a:xfrm>
            <a:off x="1184140" y="3121646"/>
            <a:ext cx="1682153" cy="40444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TekstniOkvir 2"/>
          <p:cNvSpPr txBox="1"/>
          <p:nvPr/>
        </p:nvSpPr>
        <p:spPr>
          <a:xfrm>
            <a:off x="4294969" y="3398411"/>
            <a:ext cx="14492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</a:t>
            </a:r>
            <a:r>
              <a:rPr kumimoji="0" lang="hr-HR" sz="3200" b="0" i="1" u="none" strike="noStrike" kern="1200" cap="none" spc="0" normalizeH="0" baseline="3000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sz="32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trelica zakrivljena dolje 4"/>
          <p:cNvSpPr/>
          <p:nvPr/>
        </p:nvSpPr>
        <p:spPr>
          <a:xfrm>
            <a:off x="1213871" y="3119260"/>
            <a:ext cx="2297615" cy="390247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Strelica zakrivljena dolje 5"/>
          <p:cNvSpPr/>
          <p:nvPr/>
        </p:nvSpPr>
        <p:spPr>
          <a:xfrm>
            <a:off x="1718487" y="3277412"/>
            <a:ext cx="1147805" cy="262880"/>
          </a:xfrm>
          <a:prstGeom prst="curvedDownArrow">
            <a:avLst/>
          </a:prstGeom>
          <a:solidFill>
            <a:srgbClr val="0070C0"/>
          </a:solidFill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Strelica zakrivljena dolje 6"/>
          <p:cNvSpPr/>
          <p:nvPr/>
        </p:nvSpPr>
        <p:spPr>
          <a:xfrm>
            <a:off x="1769346" y="3048808"/>
            <a:ext cx="1923512" cy="521220"/>
          </a:xfrm>
          <a:prstGeom prst="curvedDownArrow">
            <a:avLst/>
          </a:prstGeom>
          <a:solidFill>
            <a:srgbClr val="0070C0"/>
          </a:solidFill>
          <a:ln>
            <a:solidFill>
              <a:srgbClr val="385D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4" name="Obični oblačić 13"/>
          <p:cNvSpPr/>
          <p:nvPr/>
        </p:nvSpPr>
        <p:spPr>
          <a:xfrm>
            <a:off x="356624" y="1556480"/>
            <a:ext cx="2025227" cy="1379322"/>
          </a:xfrm>
          <a:prstGeom prst="cloudCallout">
            <a:avLst>
              <a:gd name="adj1" fmla="val 5211"/>
              <a:gd name="adj2" fmla="val 5841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3x = 3x</a:t>
            </a:r>
            <a:r>
              <a:rPr kumimoji="0" lang="hr-HR" altLang="sr-Latn-RS" sz="2400" b="0" i="1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5" name="Obični oblačić 14"/>
          <p:cNvSpPr/>
          <p:nvPr/>
        </p:nvSpPr>
        <p:spPr>
          <a:xfrm>
            <a:off x="1369237" y="1377936"/>
            <a:ext cx="2509890" cy="1379322"/>
          </a:xfrm>
          <a:prstGeom prst="cloudCallout">
            <a:avLst>
              <a:gd name="adj1" fmla="val -23218"/>
              <a:gd name="adj2" fmla="val 6310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(–5y) =  –5xy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6" name="Obični oblačić 15"/>
          <p:cNvSpPr/>
          <p:nvPr/>
        </p:nvSpPr>
        <p:spPr>
          <a:xfrm>
            <a:off x="1904534" y="1360343"/>
            <a:ext cx="2329535" cy="1379322"/>
          </a:xfrm>
          <a:prstGeom prst="cloudCallout">
            <a:avLst>
              <a:gd name="adj1" fmla="val -23442"/>
              <a:gd name="adj2" fmla="val 902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–2y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3x = –6xy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Obični oblačić 16"/>
          <p:cNvSpPr/>
          <p:nvPr/>
        </p:nvSpPr>
        <p:spPr>
          <a:xfrm>
            <a:off x="3597994" y="1443474"/>
            <a:ext cx="2601596" cy="1379322"/>
          </a:xfrm>
          <a:prstGeom prst="cloudCallout">
            <a:avLst>
              <a:gd name="adj1" fmla="val -66762"/>
              <a:gd name="adj2" fmla="val 694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–2y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• (–5y) = 10y</a:t>
            </a:r>
            <a:r>
              <a:rPr kumimoji="0" lang="hr-HR" altLang="sr-Latn-RS" sz="24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1" name="TekstniOkvir 20"/>
          <p:cNvSpPr txBox="1"/>
          <p:nvPr/>
        </p:nvSpPr>
        <p:spPr>
          <a:xfrm>
            <a:off x="4040727" y="4367962"/>
            <a:ext cx="4357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</a:t>
            </a:r>
            <a:r>
              <a:rPr kumimoji="0" lang="hr-HR" sz="3200" b="0" i="1" u="none" strike="noStrike" kern="1200" cap="none" spc="0" normalizeH="0" baseline="3000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</a:t>
            </a: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– 16xy +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10y</a:t>
            </a:r>
            <a:r>
              <a:rPr kumimoji="0" lang="hr-HR" sz="3200" b="0" i="0" u="none" strike="noStrike" kern="1200" cap="none" spc="0" normalizeH="0" baseline="3000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sz="32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TekstniOkvir 17"/>
          <p:cNvSpPr txBox="1"/>
          <p:nvPr/>
        </p:nvSpPr>
        <p:spPr>
          <a:xfrm>
            <a:off x="5139658" y="3398411"/>
            <a:ext cx="14400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xy</a:t>
            </a:r>
            <a:endParaRPr kumimoji="0" lang="hr-HR" sz="32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" name="TekstniOkvir 18"/>
          <p:cNvSpPr txBox="1"/>
          <p:nvPr/>
        </p:nvSpPr>
        <p:spPr>
          <a:xfrm>
            <a:off x="6579703" y="3398411"/>
            <a:ext cx="12026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6xy</a:t>
            </a:r>
          </a:p>
        </p:txBody>
      </p:sp>
      <p:sp>
        <p:nvSpPr>
          <p:cNvPr id="20" name="TekstniOkvir 19"/>
          <p:cNvSpPr txBox="1"/>
          <p:nvPr/>
        </p:nvSpPr>
        <p:spPr>
          <a:xfrm>
            <a:off x="7642809" y="3408852"/>
            <a:ext cx="1678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3200" b="0" i="1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 </a:t>
            </a:r>
            <a:r>
              <a:rPr kumimoji="0" lang="hr-HR" sz="3200" b="0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10y</a:t>
            </a:r>
            <a:r>
              <a:rPr kumimoji="0" lang="hr-HR" sz="3200" b="0" i="0" u="none" strike="noStrike" kern="1200" cap="none" spc="0" normalizeH="0" baseline="30000" noProof="0" dirty="0">
                <a:ln w="0"/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hr-HR" sz="3200" b="0" i="0" u="none" strike="noStrike" kern="1200" cap="none" spc="0" normalizeH="0" baseline="0" noProof="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Elipsa 7"/>
          <p:cNvSpPr/>
          <p:nvPr/>
        </p:nvSpPr>
        <p:spPr>
          <a:xfrm>
            <a:off x="5189321" y="3242238"/>
            <a:ext cx="1321745" cy="8971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2" name="Elipsa 21"/>
          <p:cNvSpPr/>
          <p:nvPr/>
        </p:nvSpPr>
        <p:spPr>
          <a:xfrm>
            <a:off x="6483697" y="3252679"/>
            <a:ext cx="1298642" cy="89711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6644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/>
      <p:bldP spid="5" grpId="0" animBg="1"/>
      <p:bldP spid="6" grpId="0" animBg="1"/>
      <p:bldP spid="7" grpId="0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21" grpId="0"/>
      <p:bldP spid="18" grpId="0"/>
      <p:bldP spid="19" grpId="0"/>
      <p:bldP spid="20" grpId="0"/>
      <p:bldP spid="8" grpId="0" animBg="1"/>
      <p:bldP spid="2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aobljeni pravokutnik 10">
            <a:extLst>
              <a:ext uri="{FF2B5EF4-FFF2-40B4-BE49-F238E27FC236}">
                <a16:creationId xmlns:a16="http://schemas.microsoft.com/office/drawing/2014/main" id="{9D31DD34-02E3-4EF1-A1CE-F4D078A6D088}"/>
              </a:ext>
            </a:extLst>
          </p:cNvPr>
          <p:cNvSpPr/>
          <p:nvPr/>
        </p:nvSpPr>
        <p:spPr>
          <a:xfrm>
            <a:off x="782638" y="927100"/>
            <a:ext cx="5472112" cy="769938"/>
          </a:xfrm>
          <a:prstGeom prst="round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2" name="Zaobljeni pravokutnik 11">
            <a:extLst>
              <a:ext uri="{FF2B5EF4-FFF2-40B4-BE49-F238E27FC236}">
                <a16:creationId xmlns:a16="http://schemas.microsoft.com/office/drawing/2014/main" id="{4AF3769F-CE7D-49EF-BB4D-1C8F4251E7C5}"/>
              </a:ext>
            </a:extLst>
          </p:cNvPr>
          <p:cNvSpPr/>
          <p:nvPr/>
        </p:nvSpPr>
        <p:spPr>
          <a:xfrm>
            <a:off x="801688" y="4897438"/>
            <a:ext cx="5453062" cy="768350"/>
          </a:xfrm>
          <a:prstGeom prst="roundRect">
            <a:avLst/>
          </a:prstGeom>
          <a:solidFill>
            <a:srgbClr val="FFC000">
              <a:alpha val="30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21506" name="Object 2">
            <a:extLst>
              <a:ext uri="{FF2B5EF4-FFF2-40B4-BE49-F238E27FC236}">
                <a16:creationId xmlns:a16="http://schemas.microsoft.com/office/drawing/2014/main" id="{DC0742C5-78F2-4D9D-A637-EBA2B9FACE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1700" y="1133475"/>
          <a:ext cx="513556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279680" imgH="380880" progId="Equation.DSMT4">
                  <p:embed/>
                </p:oleObj>
              </mc:Choice>
              <mc:Fallback>
                <p:oleObj name="Equation" r:id="rId2" imgW="427968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1133475"/>
                        <a:ext cx="5135563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>
            <a:extLst>
              <a:ext uri="{FF2B5EF4-FFF2-40B4-BE49-F238E27FC236}">
                <a16:creationId xmlns:a16="http://schemas.microsoft.com/office/drawing/2014/main" id="{39DC1719-F803-4BB8-8FB1-D042A8C81F0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8050" y="2136775"/>
          <a:ext cx="20732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380880" progId="Equation.DSMT4">
                  <p:embed/>
                </p:oleObj>
              </mc:Choice>
              <mc:Fallback>
                <p:oleObj name="Equation" r:id="rId4" imgW="172692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136775"/>
                        <a:ext cx="20732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>
            <a:extLst>
              <a:ext uri="{FF2B5EF4-FFF2-40B4-BE49-F238E27FC236}">
                <a16:creationId xmlns:a16="http://schemas.microsoft.com/office/drawing/2014/main" id="{2428DC22-01DC-4A17-AD4E-07D4843CD36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41388" y="3476625"/>
          <a:ext cx="490855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089240" imgH="380880" progId="Equation.DSMT4">
                  <p:embed/>
                </p:oleObj>
              </mc:Choice>
              <mc:Fallback>
                <p:oleObj name="Equation" r:id="rId6" imgW="408924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388" y="3476625"/>
                        <a:ext cx="490855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>
            <a:extLst>
              <a:ext uri="{FF2B5EF4-FFF2-40B4-BE49-F238E27FC236}">
                <a16:creationId xmlns:a16="http://schemas.microsoft.com/office/drawing/2014/main" id="{FA6C7C05-10CD-452D-A4C5-2E551EB03CA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8050" y="2794000"/>
          <a:ext cx="291147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25680" imgH="406080" progId="Equation.DSMT4">
                  <p:embed/>
                </p:oleObj>
              </mc:Choice>
              <mc:Fallback>
                <p:oleObj name="Equation" r:id="rId8" imgW="2425680" imgH="406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94000"/>
                        <a:ext cx="2911475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>
            <a:extLst>
              <a:ext uri="{FF2B5EF4-FFF2-40B4-BE49-F238E27FC236}">
                <a16:creationId xmlns:a16="http://schemas.microsoft.com/office/drawing/2014/main" id="{41FC464C-5D64-4529-8CBF-78588B63EA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50913" y="4230688"/>
          <a:ext cx="549275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57200" imgH="203040" progId="Equation.DSMT4">
                  <p:embed/>
                </p:oleObj>
              </mc:Choice>
              <mc:Fallback>
                <p:oleObj name="Equation" r:id="rId10" imgW="457200" imgH="203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0913" y="4230688"/>
                        <a:ext cx="549275" cy="242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>
            <a:extLst>
              <a:ext uri="{FF2B5EF4-FFF2-40B4-BE49-F238E27FC236}">
                <a16:creationId xmlns:a16="http://schemas.microsoft.com/office/drawing/2014/main" id="{BD4B03B5-A267-4CB3-98E3-CA87DD13FD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5099050"/>
          <a:ext cx="51212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267080" imgH="380880" progId="Equation.DSMT4">
                  <p:embed/>
                </p:oleObj>
              </mc:Choice>
              <mc:Fallback>
                <p:oleObj name="Equation" r:id="rId12" imgW="4267080" imgH="3808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099050"/>
                        <a:ext cx="51212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>
            <a:extLst>
              <a:ext uri="{FF2B5EF4-FFF2-40B4-BE49-F238E27FC236}">
                <a16:creationId xmlns:a16="http://schemas.microsoft.com/office/drawing/2014/main" id="{F5AB9F71-B78E-4D46-84E5-BA52C31808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6700" y="4168775"/>
          <a:ext cx="854075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11000" imgH="304560" progId="Equation.DSMT4">
                  <p:embed/>
                </p:oleObj>
              </mc:Choice>
              <mc:Fallback>
                <p:oleObj name="Equation" r:id="rId14" imgW="711000" imgH="304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4168775"/>
                        <a:ext cx="854075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>
            <a:extLst>
              <a:ext uri="{FF2B5EF4-FFF2-40B4-BE49-F238E27FC236}">
                <a16:creationId xmlns:a16="http://schemas.microsoft.com/office/drawing/2014/main" id="{EE42925D-42B1-46EE-9391-C058A089A40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43163" y="4168775"/>
          <a:ext cx="823912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85800" imgH="304560" progId="Equation.DSMT4">
                  <p:embed/>
                </p:oleObj>
              </mc:Choice>
              <mc:Fallback>
                <p:oleObj name="Equation" r:id="rId16" imgW="685800" imgH="304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4168775"/>
                        <a:ext cx="823912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4" name="Object 10">
            <a:extLst>
              <a:ext uri="{FF2B5EF4-FFF2-40B4-BE49-F238E27FC236}">
                <a16:creationId xmlns:a16="http://schemas.microsoft.com/office/drawing/2014/main" id="{01AC679A-BE90-4FD7-A59A-881329139D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94063" y="4168775"/>
          <a:ext cx="1112837" cy="36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927000" imgH="304560" progId="Equation.DSMT4">
                  <p:embed/>
                </p:oleObj>
              </mc:Choice>
              <mc:Fallback>
                <p:oleObj name="Equation" r:id="rId18" imgW="927000" imgH="304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4063" y="4168775"/>
                        <a:ext cx="1112837" cy="366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kstniOkvir 69">
            <a:extLst>
              <a:ext uri="{FF2B5EF4-FFF2-40B4-BE49-F238E27FC236}">
                <a16:creationId xmlns:a16="http://schemas.microsoft.com/office/drawing/2014/main" id="{DC6B25C6-43FD-47D9-8A22-4089557CE4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0363" y="698500"/>
            <a:ext cx="34178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( 2</a:t>
            </a:r>
            <a:r>
              <a:rPr lang="hr-HR" altLang="sr-Latn-RS" sz="2400" i="1"/>
              <a:t>x</a:t>
            </a:r>
            <a:r>
              <a:rPr lang="hr-HR" altLang="sr-Latn-RS" sz="2400"/>
              <a:t> – 3</a:t>
            </a:r>
            <a:r>
              <a:rPr lang="hr-HR" altLang="sr-Latn-RS" sz="2400" i="1"/>
              <a:t>y</a:t>
            </a:r>
            <a:r>
              <a:rPr lang="hr-HR" altLang="sr-Latn-RS" sz="2400"/>
              <a:t> ) ( 3</a:t>
            </a:r>
            <a:r>
              <a:rPr lang="hr-HR" altLang="sr-Latn-RS" sz="2400" i="1"/>
              <a:t>x</a:t>
            </a:r>
            <a:r>
              <a:rPr lang="hr-HR" altLang="sr-Latn-RS" sz="2400"/>
              <a:t> + 5</a:t>
            </a:r>
            <a:r>
              <a:rPr lang="hr-HR" altLang="sr-Latn-RS" sz="2400" i="1"/>
              <a:t>y</a:t>
            </a:r>
            <a:r>
              <a:rPr lang="hr-HR" altLang="sr-Latn-RS" sz="2400"/>
              <a:t> ) =</a:t>
            </a:r>
          </a:p>
        </p:txBody>
      </p:sp>
      <p:sp>
        <p:nvSpPr>
          <p:cNvPr id="72" name="Strelica zakrivljena dolje 71">
            <a:extLst>
              <a:ext uri="{FF2B5EF4-FFF2-40B4-BE49-F238E27FC236}">
                <a16:creationId xmlns:a16="http://schemas.microsoft.com/office/drawing/2014/main" id="{DA98B613-8E81-4803-8230-7F801B0DA62B}"/>
              </a:ext>
            </a:extLst>
          </p:cNvPr>
          <p:cNvSpPr/>
          <p:nvPr/>
        </p:nvSpPr>
        <p:spPr>
          <a:xfrm>
            <a:off x="757238" y="204788"/>
            <a:ext cx="1600200" cy="517525"/>
          </a:xfrm>
          <a:prstGeom prst="curvedDownArrow">
            <a:avLst>
              <a:gd name="adj1" fmla="val 25000"/>
              <a:gd name="adj2" fmla="val 50000"/>
              <a:gd name="adj3" fmla="val 4393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sp>
        <p:nvSpPr>
          <p:cNvPr id="74" name="Strelica zakrivljena dolje 73">
            <a:extLst>
              <a:ext uri="{FF2B5EF4-FFF2-40B4-BE49-F238E27FC236}">
                <a16:creationId xmlns:a16="http://schemas.microsoft.com/office/drawing/2014/main" id="{E5D4E653-CC55-48F3-9882-730A6EE4CCCB}"/>
              </a:ext>
            </a:extLst>
          </p:cNvPr>
          <p:cNvSpPr/>
          <p:nvPr/>
        </p:nvSpPr>
        <p:spPr>
          <a:xfrm>
            <a:off x="754063" y="180975"/>
            <a:ext cx="2193925" cy="525463"/>
          </a:xfrm>
          <a:prstGeom prst="curvedDownArrow">
            <a:avLst>
              <a:gd name="adj1" fmla="val 25000"/>
              <a:gd name="adj2" fmla="val 50000"/>
              <a:gd name="adj3" fmla="val 4572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graphicFrame>
        <p:nvGraphicFramePr>
          <p:cNvPr id="75" name="Object 6">
            <a:extLst>
              <a:ext uri="{FF2B5EF4-FFF2-40B4-BE49-F238E27FC236}">
                <a16:creationId xmlns:a16="http://schemas.microsoft.com/office/drawing/2014/main" id="{B17402E5-8903-4575-BFB2-0D49BF256E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1025" y="2208213"/>
          <a:ext cx="1028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800" imgH="228600" progId="Equation.DSMT4">
                  <p:embed/>
                </p:oleObj>
              </mc:Choice>
              <mc:Fallback>
                <p:oleObj name="Equation" r:id="rId2" imgW="68580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" y="2208213"/>
                        <a:ext cx="10287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CAEB0400-3CF1-4194-B9B6-E44F666371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9763" y="2205038"/>
          <a:ext cx="1047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400" imgH="266400" progId="Equation.DSMT4">
                  <p:embed/>
                </p:oleObj>
              </mc:Choice>
              <mc:Fallback>
                <p:oleObj name="Equation" r:id="rId4" imgW="698400" imgH="266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9763" y="2205038"/>
                        <a:ext cx="10477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>
            <a:extLst>
              <a:ext uri="{FF2B5EF4-FFF2-40B4-BE49-F238E27FC236}">
                <a16:creationId xmlns:a16="http://schemas.microsoft.com/office/drawing/2014/main" id="{EEE95C4E-F8DA-4328-96F5-63E6A1EE60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30363" y="2270125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480" imgH="177480" progId="Equation.DSMT4">
                  <p:embed/>
                </p:oleObj>
              </mc:Choice>
              <mc:Fallback>
                <p:oleObj name="Equation" r:id="rId6" imgW="17748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0363" y="2270125"/>
                        <a:ext cx="266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" name="Strelica zakrivljena dolje 78">
            <a:extLst>
              <a:ext uri="{FF2B5EF4-FFF2-40B4-BE49-F238E27FC236}">
                <a16:creationId xmlns:a16="http://schemas.microsoft.com/office/drawing/2014/main" id="{898D5E15-A70A-4971-9454-16804DB8D080}"/>
              </a:ext>
            </a:extLst>
          </p:cNvPr>
          <p:cNvSpPr/>
          <p:nvPr/>
        </p:nvSpPr>
        <p:spPr>
          <a:xfrm flipV="1">
            <a:off x="1262063" y="1184275"/>
            <a:ext cx="1035050" cy="517525"/>
          </a:xfrm>
          <a:prstGeom prst="curvedDownArrow">
            <a:avLst>
              <a:gd name="adj1" fmla="val 25000"/>
              <a:gd name="adj2" fmla="val 54330"/>
              <a:gd name="adj3" fmla="val 46041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sp>
        <p:nvSpPr>
          <p:cNvPr id="80" name="Strelica zakrivljena dolje 79">
            <a:extLst>
              <a:ext uri="{FF2B5EF4-FFF2-40B4-BE49-F238E27FC236}">
                <a16:creationId xmlns:a16="http://schemas.microsoft.com/office/drawing/2014/main" id="{AF1F3263-FE14-49E1-9ED3-9A4D9AF5B251}"/>
              </a:ext>
            </a:extLst>
          </p:cNvPr>
          <p:cNvSpPr/>
          <p:nvPr/>
        </p:nvSpPr>
        <p:spPr>
          <a:xfrm flipV="1">
            <a:off x="1252538" y="1160463"/>
            <a:ext cx="1708150" cy="646112"/>
          </a:xfrm>
          <a:prstGeom prst="curvedDownArrow">
            <a:avLst>
              <a:gd name="adj1" fmla="val 25000"/>
              <a:gd name="adj2" fmla="val 41336"/>
              <a:gd name="adj3" fmla="val 46652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graphicFrame>
        <p:nvGraphicFramePr>
          <p:cNvPr id="81" name="Object 9">
            <a:extLst>
              <a:ext uri="{FF2B5EF4-FFF2-40B4-BE49-F238E27FC236}">
                <a16:creationId xmlns:a16="http://schemas.microsoft.com/office/drawing/2014/main" id="{09DDCD45-B87C-44A6-88E3-5307C372E5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1688" y="2216150"/>
          <a:ext cx="1047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98400" imgH="266400" progId="Equation.DSMT4">
                  <p:embed/>
                </p:oleObj>
              </mc:Choice>
              <mc:Fallback>
                <p:oleObj name="Equation" r:id="rId8" imgW="698400" imgH="2664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1688" y="2216150"/>
                        <a:ext cx="10477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10">
            <a:extLst>
              <a:ext uri="{FF2B5EF4-FFF2-40B4-BE49-F238E27FC236}">
                <a16:creationId xmlns:a16="http://schemas.microsoft.com/office/drawing/2014/main" id="{FF1CB261-3FF4-41BD-A3F9-980C1571945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757738" y="2205038"/>
          <a:ext cx="10477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98400" imgH="266400" progId="Equation.DSMT4">
                  <p:embed/>
                </p:oleObj>
              </mc:Choice>
              <mc:Fallback>
                <p:oleObj name="Equation" r:id="rId10" imgW="698400" imgH="2664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7738" y="2205038"/>
                        <a:ext cx="10477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9" name="Object 11">
            <a:extLst>
              <a:ext uri="{FF2B5EF4-FFF2-40B4-BE49-F238E27FC236}">
                <a16:creationId xmlns:a16="http://schemas.microsoft.com/office/drawing/2014/main" id="{EA038D6D-C206-4E43-A757-628B2D2EDC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08313" y="2363788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0" imgH="126720" progId="Equation.DSMT4">
                  <p:embed/>
                </p:oleObj>
              </mc:Choice>
              <mc:Fallback>
                <p:oleObj name="Equation" r:id="rId12" imgW="164880" imgH="12672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8313" y="2363788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E782A65-683A-4491-920F-1915E08C46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18013" y="2341563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4880" imgH="126720" progId="Equation.DSMT4">
                  <p:embed/>
                </p:oleObj>
              </mc:Choice>
              <mc:Fallback>
                <p:oleObj name="Equation" r:id="rId14" imgW="164880" imgH="12672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8013" y="2341563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5" name="Pravokutnik 84">
            <a:extLst>
              <a:ext uri="{FF2B5EF4-FFF2-40B4-BE49-F238E27FC236}">
                <a16:creationId xmlns:a16="http://schemas.microsoft.com/office/drawing/2014/main" id="{C4B7BFD5-0BD9-449D-A85B-61EBED28BE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4375" y="2166938"/>
            <a:ext cx="3651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=</a:t>
            </a:r>
          </a:p>
        </p:txBody>
      </p:sp>
      <p:graphicFrame>
        <p:nvGraphicFramePr>
          <p:cNvPr id="22541" name="Object 13">
            <a:extLst>
              <a:ext uri="{FF2B5EF4-FFF2-40B4-BE49-F238E27FC236}">
                <a16:creationId xmlns:a16="http://schemas.microsoft.com/office/drawing/2014/main" id="{E88B88EC-E5E8-4DD5-ADA0-815F39CD71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9775" y="2838450"/>
          <a:ext cx="59055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93480" imgH="279360" progId="Equation.DSMT4">
                  <p:embed/>
                </p:oleObj>
              </mc:Choice>
              <mc:Fallback>
                <p:oleObj name="Equation" r:id="rId16" imgW="393480" imgH="27936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" y="2838450"/>
                        <a:ext cx="59055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>
            <a:extLst>
              <a:ext uri="{FF2B5EF4-FFF2-40B4-BE49-F238E27FC236}">
                <a16:creationId xmlns:a16="http://schemas.microsoft.com/office/drawing/2014/main" id="{4B463515-EFAA-4660-A422-2F298E8A500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3738" y="2900363"/>
          <a:ext cx="8191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45760" imgH="266400" progId="Equation.DSMT4">
                  <p:embed/>
                </p:oleObj>
              </mc:Choice>
              <mc:Fallback>
                <p:oleObj name="Equation" r:id="rId18" imgW="545760" imgH="2664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2900363"/>
                        <a:ext cx="81915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>
            <a:extLst>
              <a:ext uri="{FF2B5EF4-FFF2-40B4-BE49-F238E27FC236}">
                <a16:creationId xmlns:a16="http://schemas.microsoft.com/office/drawing/2014/main" id="{A2139C86-7FBD-4666-9DA1-4B26C19232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81150" y="2917825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77480" imgH="177480" progId="Equation.DSMT4">
                  <p:embed/>
                </p:oleObj>
              </mc:Choice>
              <mc:Fallback>
                <p:oleObj name="Equation" r:id="rId20" imgW="177480" imgH="1774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1150" y="2917825"/>
                        <a:ext cx="266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>
            <a:extLst>
              <a:ext uri="{FF2B5EF4-FFF2-40B4-BE49-F238E27FC236}">
                <a16:creationId xmlns:a16="http://schemas.microsoft.com/office/drawing/2014/main" id="{86AE2103-FE83-45CB-A5F1-43B400CDC3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40100" y="2900363"/>
          <a:ext cx="6477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431640" imgH="266400" progId="Equation.DSMT4">
                  <p:embed/>
                </p:oleObj>
              </mc:Choice>
              <mc:Fallback>
                <p:oleObj name="Equation" r:id="rId21" imgW="431640" imgH="2664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900363"/>
                        <a:ext cx="6477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>
            <a:extLst>
              <a:ext uri="{FF2B5EF4-FFF2-40B4-BE49-F238E27FC236}">
                <a16:creationId xmlns:a16="http://schemas.microsoft.com/office/drawing/2014/main" id="{2B3FC92C-FC86-4CB8-AD92-BFAF979860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54550" y="2835275"/>
          <a:ext cx="76200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507960" imgH="317160" progId="Equation.DSMT4">
                  <p:embed/>
                </p:oleObj>
              </mc:Choice>
              <mc:Fallback>
                <p:oleObj name="Equation" r:id="rId23" imgW="507960" imgH="3171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4550" y="2835275"/>
                        <a:ext cx="762000" cy="476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6" name="Object 18">
            <a:extLst>
              <a:ext uri="{FF2B5EF4-FFF2-40B4-BE49-F238E27FC236}">
                <a16:creationId xmlns:a16="http://schemas.microsoft.com/office/drawing/2014/main" id="{196E3EA3-93AC-4AB6-A210-D33908E8970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81325" y="3022600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164880" imgH="126720" progId="Equation.DSMT4">
                  <p:embed/>
                </p:oleObj>
              </mc:Choice>
              <mc:Fallback>
                <p:oleObj name="Equation" r:id="rId25" imgW="164880" imgH="1267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1325" y="3022600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7" name="Object 19">
            <a:extLst>
              <a:ext uri="{FF2B5EF4-FFF2-40B4-BE49-F238E27FC236}">
                <a16:creationId xmlns:a16="http://schemas.microsoft.com/office/drawing/2014/main" id="{D414AF5F-7DDE-41E5-AA02-8736BA66FB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49738" y="3032125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64880" imgH="126720" progId="Equation.DSMT4">
                  <p:embed/>
                </p:oleObj>
              </mc:Choice>
              <mc:Fallback>
                <p:oleObj name="Equation" r:id="rId26" imgW="164880" imgH="12672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738" y="3032125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" name="TekstniOkvir 112">
            <a:extLst>
              <a:ext uri="{FF2B5EF4-FFF2-40B4-BE49-F238E27FC236}">
                <a16:creationId xmlns:a16="http://schemas.microsoft.com/office/drawing/2014/main" id="{23918C79-FA9B-4F71-BC61-8F319DB5E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275" y="4243388"/>
            <a:ext cx="34178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( 5</a:t>
            </a:r>
            <a:r>
              <a:rPr lang="hr-HR" altLang="sr-Latn-RS" sz="2400" i="1"/>
              <a:t>a</a:t>
            </a:r>
            <a:r>
              <a:rPr lang="hr-HR" altLang="sr-Latn-RS" sz="2400"/>
              <a:t> – 7 ) ( 10 –  4</a:t>
            </a:r>
            <a:r>
              <a:rPr lang="hr-HR" altLang="sr-Latn-RS" sz="2400" i="1"/>
              <a:t>a</a:t>
            </a:r>
            <a:r>
              <a:rPr lang="hr-HR" altLang="sr-Latn-RS" sz="2400"/>
              <a:t> ) =</a:t>
            </a:r>
          </a:p>
        </p:txBody>
      </p:sp>
      <p:sp>
        <p:nvSpPr>
          <p:cNvPr id="114" name="Strelica zakrivljena dolje 113">
            <a:extLst>
              <a:ext uri="{FF2B5EF4-FFF2-40B4-BE49-F238E27FC236}">
                <a16:creationId xmlns:a16="http://schemas.microsoft.com/office/drawing/2014/main" id="{CD312A60-04E8-46DF-AD6D-F90EA07DCCAF}"/>
              </a:ext>
            </a:extLst>
          </p:cNvPr>
          <p:cNvSpPr/>
          <p:nvPr/>
        </p:nvSpPr>
        <p:spPr>
          <a:xfrm>
            <a:off x="692150" y="3751263"/>
            <a:ext cx="1495425" cy="515937"/>
          </a:xfrm>
          <a:prstGeom prst="curvedDownArrow">
            <a:avLst>
              <a:gd name="adj1" fmla="val 25000"/>
              <a:gd name="adj2" fmla="val 54318"/>
              <a:gd name="adj3" fmla="val 43937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sp>
        <p:nvSpPr>
          <p:cNvPr id="115" name="Strelica zakrivljena dolje 114">
            <a:extLst>
              <a:ext uri="{FF2B5EF4-FFF2-40B4-BE49-F238E27FC236}">
                <a16:creationId xmlns:a16="http://schemas.microsoft.com/office/drawing/2014/main" id="{50B5D790-479D-45E8-AF8E-0343D3B60B38}"/>
              </a:ext>
            </a:extLst>
          </p:cNvPr>
          <p:cNvSpPr/>
          <p:nvPr/>
        </p:nvSpPr>
        <p:spPr>
          <a:xfrm>
            <a:off x="688975" y="3725863"/>
            <a:ext cx="2193925" cy="525462"/>
          </a:xfrm>
          <a:prstGeom prst="curvedDownArrow">
            <a:avLst>
              <a:gd name="adj1" fmla="val 25000"/>
              <a:gd name="adj2" fmla="val 50000"/>
              <a:gd name="adj3" fmla="val 45720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graphicFrame>
        <p:nvGraphicFramePr>
          <p:cNvPr id="116" name="Object 34">
            <a:extLst>
              <a:ext uri="{FF2B5EF4-FFF2-40B4-BE49-F238E27FC236}">
                <a16:creationId xmlns:a16="http://schemas.microsoft.com/office/drawing/2014/main" id="{18B6BC05-3C27-4EF2-9E78-875CE0832DB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700" y="5600700"/>
          <a:ext cx="9715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647640" imgH="228600" progId="Equation.DSMT4">
                  <p:embed/>
                </p:oleObj>
              </mc:Choice>
              <mc:Fallback>
                <p:oleObj name="Equation" r:id="rId27" imgW="647640" imgH="22860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700" y="5600700"/>
                        <a:ext cx="9715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35">
            <a:extLst>
              <a:ext uri="{FF2B5EF4-FFF2-40B4-BE49-F238E27FC236}">
                <a16:creationId xmlns:a16="http://schemas.microsoft.com/office/drawing/2014/main" id="{7F4A3A41-3BB4-4E8D-A281-9B30CFD412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09750" y="5605463"/>
          <a:ext cx="10096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672840" imgH="228600" progId="Equation.DSMT4">
                  <p:embed/>
                </p:oleObj>
              </mc:Choice>
              <mc:Fallback>
                <p:oleObj name="Equation" r:id="rId29" imgW="672840" imgH="2286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0" y="5605463"/>
                        <a:ext cx="10096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" name="Object 36">
            <a:extLst>
              <a:ext uri="{FF2B5EF4-FFF2-40B4-BE49-F238E27FC236}">
                <a16:creationId xmlns:a16="http://schemas.microsoft.com/office/drawing/2014/main" id="{E105DE24-881E-4865-BCEA-95FB369AA7E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0825" y="5680075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164880" imgH="126720" progId="Equation.DSMT4">
                  <p:embed/>
                </p:oleObj>
              </mc:Choice>
              <mc:Fallback>
                <p:oleObj name="Equation" r:id="rId31" imgW="164880" imgH="126720" progId="Equation.DSMT4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0825" y="5680075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" name="Strelica zakrivljena dolje 118">
            <a:extLst>
              <a:ext uri="{FF2B5EF4-FFF2-40B4-BE49-F238E27FC236}">
                <a16:creationId xmlns:a16="http://schemas.microsoft.com/office/drawing/2014/main" id="{4BED19BF-0142-407E-8EA3-67A786D16B43}"/>
              </a:ext>
            </a:extLst>
          </p:cNvPr>
          <p:cNvSpPr/>
          <p:nvPr/>
        </p:nvSpPr>
        <p:spPr>
          <a:xfrm flipV="1">
            <a:off x="1100138" y="4730750"/>
            <a:ext cx="1131887" cy="517525"/>
          </a:xfrm>
          <a:prstGeom prst="curvedDownArrow">
            <a:avLst>
              <a:gd name="adj1" fmla="val 25000"/>
              <a:gd name="adj2" fmla="val 54330"/>
              <a:gd name="adj3" fmla="val 46041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sp>
        <p:nvSpPr>
          <p:cNvPr id="120" name="Strelica zakrivljena dolje 119">
            <a:extLst>
              <a:ext uri="{FF2B5EF4-FFF2-40B4-BE49-F238E27FC236}">
                <a16:creationId xmlns:a16="http://schemas.microsoft.com/office/drawing/2014/main" id="{2A76152D-AFDE-47A9-A475-5B8DE97332EF}"/>
              </a:ext>
            </a:extLst>
          </p:cNvPr>
          <p:cNvSpPr/>
          <p:nvPr/>
        </p:nvSpPr>
        <p:spPr>
          <a:xfrm flipV="1">
            <a:off x="1100138" y="4706938"/>
            <a:ext cx="1795462" cy="646112"/>
          </a:xfrm>
          <a:prstGeom prst="curvedDownArrow">
            <a:avLst>
              <a:gd name="adj1" fmla="val 25000"/>
              <a:gd name="adj2" fmla="val 41336"/>
              <a:gd name="adj3" fmla="val 46652"/>
            </a:avLst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>
              <a:solidFill>
                <a:schemeClr val="tx1"/>
              </a:solidFill>
            </a:endParaRPr>
          </a:p>
        </p:txBody>
      </p:sp>
      <p:graphicFrame>
        <p:nvGraphicFramePr>
          <p:cNvPr id="121" name="Object 37">
            <a:extLst>
              <a:ext uri="{FF2B5EF4-FFF2-40B4-BE49-F238E27FC236}">
                <a16:creationId xmlns:a16="http://schemas.microsoft.com/office/drawing/2014/main" id="{496C95C4-912E-4CC4-AD31-04BCB83123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6263" y="5616575"/>
          <a:ext cx="7810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520560" imgH="228600" progId="Equation.DSMT4">
                  <p:embed/>
                </p:oleObj>
              </mc:Choice>
              <mc:Fallback>
                <p:oleObj name="Equation" r:id="rId33" imgW="520560" imgH="228600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263" y="5616575"/>
                        <a:ext cx="7810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" name="Object 38">
            <a:extLst>
              <a:ext uri="{FF2B5EF4-FFF2-40B4-BE49-F238E27FC236}">
                <a16:creationId xmlns:a16="http://schemas.microsoft.com/office/drawing/2014/main" id="{339528B6-3F4A-487B-91B9-34E2870063D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7513" y="5605463"/>
          <a:ext cx="819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545760" imgH="228600" progId="Equation.DSMT4">
                  <p:embed/>
                </p:oleObj>
              </mc:Choice>
              <mc:Fallback>
                <p:oleObj name="Equation" r:id="rId35" imgW="545760" imgH="228600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7513" y="5605463"/>
                        <a:ext cx="8191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" name="Object 39">
            <a:extLst>
              <a:ext uri="{FF2B5EF4-FFF2-40B4-BE49-F238E27FC236}">
                <a16:creationId xmlns:a16="http://schemas.microsoft.com/office/drawing/2014/main" id="{EBA06A38-FE46-45B9-B944-BFF96D13A7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9250" y="5735638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7" imgW="164880" imgH="126720" progId="Equation.DSMT4">
                  <p:embed/>
                </p:oleObj>
              </mc:Choice>
              <mc:Fallback>
                <p:oleObj name="Equation" r:id="rId37" imgW="164880" imgH="126720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5735638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4" name="Object 40">
            <a:extLst>
              <a:ext uri="{FF2B5EF4-FFF2-40B4-BE49-F238E27FC236}">
                <a16:creationId xmlns:a16="http://schemas.microsoft.com/office/drawing/2014/main" id="{97FA9AED-F68E-4C0F-81A5-3EB49344EC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5575" y="5645150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8" imgW="177480" imgH="177480" progId="Equation.DSMT4">
                  <p:embed/>
                </p:oleObj>
              </mc:Choice>
              <mc:Fallback>
                <p:oleObj name="Equation" r:id="rId38" imgW="177480" imgH="177480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5575" y="5645150"/>
                        <a:ext cx="266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5" name="Pravokutnik 124">
            <a:extLst>
              <a:ext uri="{FF2B5EF4-FFF2-40B4-BE49-F238E27FC236}">
                <a16:creationId xmlns:a16="http://schemas.microsoft.com/office/drawing/2014/main" id="{935B88B6-6E7E-47D9-8E34-343E382D72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2375" y="5562600"/>
            <a:ext cx="420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/>
              <a:t>=</a:t>
            </a:r>
          </a:p>
        </p:txBody>
      </p:sp>
      <p:graphicFrame>
        <p:nvGraphicFramePr>
          <p:cNvPr id="126" name="Object 41">
            <a:extLst>
              <a:ext uri="{FF2B5EF4-FFF2-40B4-BE49-F238E27FC236}">
                <a16:creationId xmlns:a16="http://schemas.microsoft.com/office/drawing/2014/main" id="{4DC27F1D-4EAA-4E69-8213-340A565146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1663" y="6248400"/>
          <a:ext cx="6286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0" imgW="419040" imgH="228600" progId="Equation.DSMT4">
                  <p:embed/>
                </p:oleObj>
              </mc:Choice>
              <mc:Fallback>
                <p:oleObj name="Equation" r:id="rId40" imgW="419040" imgH="228600" progId="Equation.DSMT4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663" y="6248400"/>
                        <a:ext cx="6286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" name="Object 42">
            <a:extLst>
              <a:ext uri="{FF2B5EF4-FFF2-40B4-BE49-F238E27FC236}">
                <a16:creationId xmlns:a16="http://schemas.microsoft.com/office/drawing/2014/main" id="{497B3D10-F0EC-4D58-B67D-710F2703C2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2138" y="6167438"/>
          <a:ext cx="76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2" imgW="507960" imgH="279360" progId="Equation.DSMT4">
                  <p:embed/>
                </p:oleObj>
              </mc:Choice>
              <mc:Fallback>
                <p:oleObj name="Equation" r:id="rId42" imgW="507960" imgH="279360" progId="Equation.DSMT4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2138" y="6167438"/>
                        <a:ext cx="7620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8" name="Object 43">
            <a:extLst>
              <a:ext uri="{FF2B5EF4-FFF2-40B4-BE49-F238E27FC236}">
                <a16:creationId xmlns:a16="http://schemas.microsoft.com/office/drawing/2014/main" id="{141D1CB0-8255-4C48-8F0A-D9DE2D9328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1613" y="6327775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4" imgW="164880" imgH="126720" progId="Equation.DSMT4">
                  <p:embed/>
                </p:oleObj>
              </mc:Choice>
              <mc:Fallback>
                <p:oleObj name="Equation" r:id="rId44" imgW="164880" imgH="126720" progId="Equation.DSMT4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613" y="6327775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9" name="Object 44">
            <a:extLst>
              <a:ext uri="{FF2B5EF4-FFF2-40B4-BE49-F238E27FC236}">
                <a16:creationId xmlns:a16="http://schemas.microsoft.com/office/drawing/2014/main" id="{D9AA0D9A-0C55-45C6-83EF-193AD7803C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16275" y="6246813"/>
          <a:ext cx="4381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6" imgW="291960" imgH="228600" progId="Equation.DSMT4">
                  <p:embed/>
                </p:oleObj>
              </mc:Choice>
              <mc:Fallback>
                <p:oleObj name="Equation" r:id="rId46" imgW="291960" imgH="228600" progId="Equation.DSMT4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5" y="6246813"/>
                        <a:ext cx="4381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0" name="Object 45">
            <a:extLst>
              <a:ext uri="{FF2B5EF4-FFF2-40B4-BE49-F238E27FC236}">
                <a16:creationId xmlns:a16="http://schemas.microsoft.com/office/drawing/2014/main" id="{12A6DE29-7343-497D-BF50-FBAFE3E7C4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18000" y="6242050"/>
          <a:ext cx="62865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8" imgW="419040" imgH="228600" progId="Equation.DSMT4">
                  <p:embed/>
                </p:oleObj>
              </mc:Choice>
              <mc:Fallback>
                <p:oleObj name="Equation" r:id="rId48" imgW="419040" imgH="228600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8000" y="6242050"/>
                        <a:ext cx="62865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1" name="Object 46">
            <a:extLst>
              <a:ext uri="{FF2B5EF4-FFF2-40B4-BE49-F238E27FC236}">
                <a16:creationId xmlns:a16="http://schemas.microsoft.com/office/drawing/2014/main" id="{2B5A3787-8818-4240-8A2A-94430F4412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60675" y="6329363"/>
          <a:ext cx="24765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0" imgW="164880" imgH="126720" progId="Equation.DSMT4">
                  <p:embed/>
                </p:oleObj>
              </mc:Choice>
              <mc:Fallback>
                <p:oleObj name="Equation" r:id="rId50" imgW="164880" imgH="12672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0675" y="6329363"/>
                        <a:ext cx="24765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" name="Object 47">
            <a:extLst>
              <a:ext uri="{FF2B5EF4-FFF2-40B4-BE49-F238E27FC236}">
                <a16:creationId xmlns:a16="http://schemas.microsoft.com/office/drawing/2014/main" id="{A69CBBF0-B533-44A6-A3E6-2F72086CA57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9700" y="6248400"/>
          <a:ext cx="2667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1" imgW="177480" imgH="177480" progId="Equation.DSMT4">
                  <p:embed/>
                </p:oleObj>
              </mc:Choice>
              <mc:Fallback>
                <p:oleObj name="Equation" r:id="rId51" imgW="177480" imgH="177480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6248400"/>
                        <a:ext cx="2667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" name="Elipsa 132">
            <a:extLst>
              <a:ext uri="{FF2B5EF4-FFF2-40B4-BE49-F238E27FC236}">
                <a16:creationId xmlns:a16="http://schemas.microsoft.com/office/drawing/2014/main" id="{F06BF28E-7495-4965-90B7-BB81DBDBE88F}"/>
              </a:ext>
            </a:extLst>
          </p:cNvPr>
          <p:cNvSpPr/>
          <p:nvPr/>
        </p:nvSpPr>
        <p:spPr>
          <a:xfrm>
            <a:off x="1470025" y="2754313"/>
            <a:ext cx="1327150" cy="6524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34" name="Elipsa 133">
            <a:extLst>
              <a:ext uri="{FF2B5EF4-FFF2-40B4-BE49-F238E27FC236}">
                <a16:creationId xmlns:a16="http://schemas.microsoft.com/office/drawing/2014/main" id="{ABAD03E2-A4FF-4423-B7B0-2960B59C1A15}"/>
              </a:ext>
            </a:extLst>
          </p:cNvPr>
          <p:cNvSpPr/>
          <p:nvPr/>
        </p:nvSpPr>
        <p:spPr>
          <a:xfrm>
            <a:off x="2819400" y="2754313"/>
            <a:ext cx="1328738" cy="6524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35" name="Elipsa 134">
            <a:extLst>
              <a:ext uri="{FF2B5EF4-FFF2-40B4-BE49-F238E27FC236}">
                <a16:creationId xmlns:a16="http://schemas.microsoft.com/office/drawing/2014/main" id="{3A69328D-FDF2-4063-ACEB-3C8918C3298E}"/>
              </a:ext>
            </a:extLst>
          </p:cNvPr>
          <p:cNvSpPr/>
          <p:nvPr/>
        </p:nvSpPr>
        <p:spPr>
          <a:xfrm>
            <a:off x="293688" y="6030913"/>
            <a:ext cx="1154112" cy="6524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36" name="Elipsa 135">
            <a:extLst>
              <a:ext uri="{FF2B5EF4-FFF2-40B4-BE49-F238E27FC236}">
                <a16:creationId xmlns:a16="http://schemas.microsoft.com/office/drawing/2014/main" id="{FBC0DD98-1FF1-494A-AC2F-CC9B5E454F1A}"/>
              </a:ext>
            </a:extLst>
          </p:cNvPr>
          <p:cNvSpPr/>
          <p:nvPr/>
        </p:nvSpPr>
        <p:spPr>
          <a:xfrm>
            <a:off x="3852863" y="6030913"/>
            <a:ext cx="1328737" cy="6524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graphicFrame>
        <p:nvGraphicFramePr>
          <p:cNvPr id="137" name="Object 48">
            <a:extLst>
              <a:ext uri="{FF2B5EF4-FFF2-40B4-BE49-F238E27FC236}">
                <a16:creationId xmlns:a16="http://schemas.microsoft.com/office/drawing/2014/main" id="{9449E742-1E88-46B1-8DDC-9B8F644900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437188" y="2806700"/>
          <a:ext cx="262413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3" imgW="1752480" imgH="317160" progId="Equation.DSMT4">
                  <p:embed/>
                </p:oleObj>
              </mc:Choice>
              <mc:Fallback>
                <p:oleObj name="Equation" r:id="rId53" imgW="1752480" imgH="317160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7188" y="2806700"/>
                        <a:ext cx="2624137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77" name="Object 49">
            <a:extLst>
              <a:ext uri="{FF2B5EF4-FFF2-40B4-BE49-F238E27FC236}">
                <a16:creationId xmlns:a16="http://schemas.microsoft.com/office/drawing/2014/main" id="{CC8A10F0-10BF-4C4C-BF4E-261835AB11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08588" y="6170613"/>
          <a:ext cx="2852737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5" imgW="1904760" imgH="279360" progId="Equation.DSMT4">
                  <p:embed/>
                </p:oleObj>
              </mc:Choice>
              <mc:Fallback>
                <p:oleObj name="Equation" r:id="rId55" imgW="1904760" imgH="27936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08588" y="6170613"/>
                        <a:ext cx="2852737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2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2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22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0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 nodeType="clickPar">
                      <p:stCondLst>
                        <p:cond delay="indefinite"/>
                      </p:stCondLst>
                      <p:childTnLst>
                        <p:par>
                          <p:cTn id="1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9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9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 nodeType="clickPar">
                      <p:stCondLst>
                        <p:cond delay="indefinite"/>
                      </p:stCondLst>
                      <p:childTnLst>
                        <p:par>
                          <p:cTn id="1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 nodeType="clickPar">
                      <p:stCondLst>
                        <p:cond delay="indefinite"/>
                      </p:stCondLst>
                      <p:childTnLst>
                        <p:par>
                          <p:cTn id="2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8" dur="500"/>
                                        <p:tgtEl>
                                          <p:spTgt spid="22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2" grpId="0" animBg="1"/>
      <p:bldP spid="74" grpId="0" animBg="1"/>
      <p:bldP spid="79" grpId="0" animBg="1"/>
      <p:bldP spid="80" grpId="0" animBg="1"/>
      <p:bldP spid="85" grpId="0"/>
      <p:bldP spid="113" grpId="0"/>
      <p:bldP spid="114" grpId="0" animBg="1"/>
      <p:bldP spid="115" grpId="0" animBg="1"/>
      <p:bldP spid="119" grpId="0" animBg="1"/>
      <p:bldP spid="120" grpId="0" animBg="1"/>
      <p:bldP spid="125" grpId="0"/>
      <p:bldP spid="133" grpId="0" animBg="1"/>
      <p:bldP spid="134" grpId="0" animBg="1"/>
      <p:bldP spid="135" grpId="0" animBg="1"/>
      <p:bldP spid="1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utnik 9"/>
          <p:cNvSpPr/>
          <p:nvPr/>
        </p:nvSpPr>
        <p:spPr>
          <a:xfrm>
            <a:off x="1051636" y="2764564"/>
            <a:ext cx="8627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hr-HR" altLang="sr-Latn-RS" sz="2800" dirty="0">
                <a:sym typeface="Symbol" panose="05050102010706020507" pitchFamily="18" charset="2"/>
              </a:rPr>
              <a:t>6</a:t>
            </a:r>
            <a:r>
              <a:rPr lang="hr-HR" altLang="sr-Latn-RS" sz="2800" i="1" dirty="0">
                <a:sym typeface="Symbol" panose="05050102010706020507" pitchFamily="18" charset="2"/>
              </a:rPr>
              <a:t>x,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altLang="sr-Latn-RS" sz="2800" dirty="0"/>
          </a:p>
        </p:txBody>
      </p:sp>
      <p:sp>
        <p:nvSpPr>
          <p:cNvPr id="90" name="Pravokutnik 89"/>
          <p:cNvSpPr/>
          <p:nvPr/>
        </p:nvSpPr>
        <p:spPr>
          <a:xfrm>
            <a:off x="1051636" y="4006979"/>
            <a:ext cx="1483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hr-HR" altLang="sr-Latn-RS" sz="2800" dirty="0">
                <a:sym typeface="Symbol" panose="05050102010706020507" pitchFamily="18" charset="2"/>
              </a:rPr>
              <a:t>2</a:t>
            </a:r>
            <a:r>
              <a:rPr lang="hr-HR" altLang="sr-Latn-RS" sz="2800" i="1" dirty="0">
                <a:sym typeface="Symbol" panose="05050102010706020507" pitchFamily="18" charset="2"/>
              </a:rPr>
              <a:t>a – </a:t>
            </a:r>
            <a:r>
              <a:rPr lang="hr-HR" altLang="sr-Latn-RS" sz="2800" dirty="0">
                <a:sym typeface="Symbol" panose="05050102010706020507" pitchFamily="18" charset="2"/>
              </a:rPr>
              <a:t>1,  </a:t>
            </a:r>
            <a:endParaRPr lang="hr-HR" altLang="sr-Latn-RS" sz="2800" dirty="0"/>
          </a:p>
        </p:txBody>
      </p:sp>
      <p:sp>
        <p:nvSpPr>
          <p:cNvPr id="91" name="Pravokutnik 90"/>
          <p:cNvSpPr/>
          <p:nvPr/>
        </p:nvSpPr>
        <p:spPr>
          <a:xfrm>
            <a:off x="5313342" y="3982254"/>
            <a:ext cx="188384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hr-HR" altLang="sr-Latn-RS" sz="2800" dirty="0">
                <a:sym typeface="Symbol" panose="05050102010706020507" pitchFamily="18" charset="2"/>
              </a:rPr>
              <a:t>0.3</a:t>
            </a:r>
            <a:r>
              <a:rPr lang="hr-HR" altLang="sr-Latn-RS" sz="2800" i="1" dirty="0">
                <a:sym typeface="Symbol" panose="05050102010706020507" pitchFamily="18" charset="2"/>
              </a:rPr>
              <a:t>a – </a:t>
            </a:r>
            <a:r>
              <a:rPr lang="hr-HR" altLang="sr-Latn-RS" sz="2800" dirty="0">
                <a:sym typeface="Symbol" panose="05050102010706020507" pitchFamily="18" charset="2"/>
              </a:rPr>
              <a:t>5b  </a:t>
            </a:r>
            <a:endParaRPr lang="hr-HR" altLang="sr-Latn-RS" sz="2800" dirty="0"/>
          </a:p>
        </p:txBody>
      </p:sp>
      <p:sp>
        <p:nvSpPr>
          <p:cNvPr id="93" name="Pravokutnik 92"/>
          <p:cNvSpPr/>
          <p:nvPr/>
        </p:nvSpPr>
        <p:spPr>
          <a:xfrm>
            <a:off x="1914373" y="2764564"/>
            <a:ext cx="10839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hr-HR" altLang="sr-Latn-RS" sz="2800" dirty="0">
                <a:sym typeface="Symbol" panose="05050102010706020507" pitchFamily="18" charset="2"/>
              </a:rPr>
              <a:t>–2</a:t>
            </a:r>
            <a:r>
              <a:rPr lang="hr-HR" altLang="sr-Latn-RS" sz="2800" i="1" dirty="0">
                <a:sym typeface="Symbol" panose="05050102010706020507" pitchFamily="18" charset="2"/>
              </a:rPr>
              <a:t>a,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altLang="sr-Latn-RS" sz="2800" dirty="0"/>
          </a:p>
        </p:txBody>
      </p:sp>
      <p:sp>
        <p:nvSpPr>
          <p:cNvPr id="94" name="Pravokutnik 93"/>
          <p:cNvSpPr/>
          <p:nvPr/>
        </p:nvSpPr>
        <p:spPr>
          <a:xfrm>
            <a:off x="2935485" y="2764564"/>
            <a:ext cx="7841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hr-HR" altLang="sr-Latn-RS" sz="2800" dirty="0">
                <a:sym typeface="Symbol" panose="05050102010706020507" pitchFamily="18" charset="2"/>
              </a:rPr>
              <a:t>–</a:t>
            </a:r>
            <a:r>
              <a:rPr lang="hr-HR" altLang="sr-Latn-RS" sz="2800" i="1" dirty="0">
                <a:sym typeface="Symbol" panose="05050102010706020507" pitchFamily="18" charset="2"/>
              </a:rPr>
              <a:t>b,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altLang="sr-Latn-RS" sz="2800" dirty="0"/>
          </a:p>
        </p:txBody>
      </p:sp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3808806" y="2683301"/>
          <a:ext cx="4445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736560" progId="Equation.DSMT4">
                  <p:embed/>
                </p:oleObj>
              </mc:Choice>
              <mc:Fallback>
                <p:oleObj name="Equation" r:id="rId2" imgW="444240" imgH="736560" progId="Equation.DSMT4">
                  <p:embed/>
                  <p:pic>
                    <p:nvPicPr>
                      <p:cNvPr id="14" name="Objekt 13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808806" y="2683301"/>
                        <a:ext cx="4445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" name="Pravokutnik 95"/>
          <p:cNvSpPr/>
          <p:nvPr/>
        </p:nvSpPr>
        <p:spPr>
          <a:xfrm>
            <a:off x="2534734" y="4015566"/>
            <a:ext cx="1483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/>
            <a:r>
              <a:rPr lang="hr-HR" altLang="sr-Latn-RS" sz="2800" dirty="0">
                <a:sym typeface="Symbol" panose="05050102010706020507" pitchFamily="18" charset="2"/>
              </a:rPr>
              <a:t>2</a:t>
            </a:r>
            <a:r>
              <a:rPr lang="hr-HR" altLang="sr-Latn-RS" sz="2800" i="1" dirty="0">
                <a:sym typeface="Symbol" panose="05050102010706020507" pitchFamily="18" charset="2"/>
              </a:rPr>
              <a:t>x + </a:t>
            </a:r>
            <a:r>
              <a:rPr lang="hr-HR" altLang="sr-Latn-RS" sz="2800" dirty="0">
                <a:sym typeface="Symbol" panose="05050102010706020507" pitchFamily="18" charset="2"/>
              </a:rPr>
              <a:t>b,  </a:t>
            </a:r>
            <a:endParaRPr lang="hr-HR" altLang="sr-Latn-RS" sz="2800" dirty="0"/>
          </a:p>
        </p:txBody>
      </p:sp>
      <p:pic>
        <p:nvPicPr>
          <p:cNvPr id="98" name="Slika 9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4110" y="3875567"/>
            <a:ext cx="933786" cy="736594"/>
          </a:xfrm>
          <a:prstGeom prst="rect">
            <a:avLst/>
          </a:prstGeom>
        </p:spPr>
      </p:pic>
      <p:sp>
        <p:nvSpPr>
          <p:cNvPr id="15" name="TekstniOkvir 14"/>
          <p:cNvSpPr txBox="1"/>
          <p:nvPr/>
        </p:nvSpPr>
        <p:spPr>
          <a:xfrm>
            <a:off x="4947896" y="2838560"/>
            <a:ext cx="2149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MONOM</a:t>
            </a:r>
          </a:p>
        </p:txBody>
      </p:sp>
      <p:sp>
        <p:nvSpPr>
          <p:cNvPr id="100" name="TekstniOkvir 99"/>
          <p:cNvSpPr txBox="1"/>
          <p:nvPr/>
        </p:nvSpPr>
        <p:spPr>
          <a:xfrm>
            <a:off x="7562637" y="3982254"/>
            <a:ext cx="2149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BINOM</a:t>
            </a:r>
          </a:p>
        </p:txBody>
      </p:sp>
      <p:sp>
        <p:nvSpPr>
          <p:cNvPr id="16" name="Pravokutnik 15">
            <a:extLst>
              <a:ext uri="{FF2B5EF4-FFF2-40B4-BE49-F238E27FC236}">
                <a16:creationId xmlns:a16="http://schemas.microsoft.com/office/drawing/2014/main" id="{3EC431E7-55A3-47E1-9834-17279DA0FC8F}"/>
              </a:ext>
            </a:extLst>
          </p:cNvPr>
          <p:cNvSpPr/>
          <p:nvPr/>
        </p:nvSpPr>
        <p:spPr>
          <a:xfrm>
            <a:off x="-776134" y="189550"/>
            <a:ext cx="794487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hr-HR" sz="2400" b="1" dirty="0"/>
              <a:t>Monom</a:t>
            </a:r>
            <a:r>
              <a:rPr lang="hr-HR" sz="2400" dirty="0"/>
              <a:t> je jednočlani algebarski izraz </a:t>
            </a:r>
          </a:p>
          <a:p>
            <a:pPr marL="0" indent="0" algn="ctr">
              <a:buNone/>
            </a:pPr>
            <a:r>
              <a:rPr lang="hr-HR" sz="2400" dirty="0"/>
              <a:t>(množenje broja i nepoznate veličine).</a:t>
            </a:r>
          </a:p>
        </p:txBody>
      </p:sp>
      <p:sp>
        <p:nvSpPr>
          <p:cNvPr id="17" name="Pravokutnik 16">
            <a:extLst>
              <a:ext uri="{FF2B5EF4-FFF2-40B4-BE49-F238E27FC236}">
                <a16:creationId xmlns:a16="http://schemas.microsoft.com/office/drawing/2014/main" id="{71EE58A8-AE2D-442E-AEA0-46F9EFE825FF}"/>
              </a:ext>
            </a:extLst>
          </p:cNvPr>
          <p:cNvSpPr/>
          <p:nvPr/>
        </p:nvSpPr>
        <p:spPr>
          <a:xfrm>
            <a:off x="-736276" y="1368892"/>
            <a:ext cx="79448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hr-HR" sz="2400" b="1" dirty="0"/>
              <a:t>Binom</a:t>
            </a:r>
            <a:r>
              <a:rPr lang="hr-HR" sz="2400" dirty="0"/>
              <a:t> je dvočlani algebarski izraz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90" grpId="0"/>
      <p:bldP spid="91" grpId="0"/>
      <p:bldP spid="93" grpId="0"/>
      <p:bldP spid="94" grpId="0"/>
      <p:bldP spid="96" grpId="0"/>
      <p:bldP spid="15" grpId="0"/>
      <p:bldP spid="100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DD0472F-E289-4F9E-87AE-0928D3674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95143"/>
            <a:ext cx="8229600" cy="1143000"/>
          </a:xfrm>
        </p:spPr>
        <p:txBody>
          <a:bodyPr/>
          <a:lstStyle/>
          <a:p>
            <a:r>
              <a:rPr lang="hr-HR" dirty="0"/>
              <a:t>Vrijednost algebarskih izraza za zadani broj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D27D459-D387-4E02-93AD-618F4C15A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95955"/>
            <a:ext cx="8229600" cy="2254348"/>
          </a:xfrm>
        </p:spPr>
        <p:txBody>
          <a:bodyPr/>
          <a:lstStyle/>
          <a:p>
            <a:r>
              <a:rPr lang="hr-HR" dirty="0"/>
              <a:t>Vrijednost algebarskih izraza možemo računati ovisno o odabiru vrijednosti varijable. </a:t>
            </a:r>
          </a:p>
        </p:txBody>
      </p:sp>
    </p:spTree>
    <p:extLst>
      <p:ext uri="{BB962C8B-B14F-4D97-AF65-F5344CB8AC3E}">
        <p14:creationId xmlns:p14="http://schemas.microsoft.com/office/powerpoint/2010/main" val="1566396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niOkvir 2"/>
          <p:cNvSpPr txBox="1">
            <a:spLocks noChangeArrowheads="1"/>
          </p:cNvSpPr>
          <p:nvPr/>
        </p:nvSpPr>
        <p:spPr bwMode="auto">
          <a:xfrm>
            <a:off x="515118" y="638085"/>
            <a:ext cx="880586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Izračunaj vrijednost algebarskog izraza              ako je:</a:t>
            </a: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a)  x = –4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7146" y="645459"/>
            <a:ext cx="933786" cy="736594"/>
          </a:xfrm>
          <a:prstGeom prst="rect">
            <a:avLst/>
          </a:prstGeom>
        </p:spPr>
      </p:pic>
      <p:graphicFrame>
        <p:nvGraphicFramePr>
          <p:cNvPr id="5" name="Objekt 4"/>
          <p:cNvGraphicFramePr>
            <a:graphicFrameLocks noChangeAspect="1"/>
          </p:cNvGraphicFramePr>
          <p:nvPr/>
        </p:nvGraphicFramePr>
        <p:xfrm>
          <a:off x="721237" y="2214819"/>
          <a:ext cx="11811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180800" imgH="723600" progId="Equation.DSMT4">
                  <p:embed/>
                </p:oleObj>
              </mc:Choice>
              <mc:Fallback>
                <p:oleObj name="Equation" r:id="rId3" imgW="1180800" imgH="723600" progId="Equation.DSMT4">
                  <p:embed/>
                  <p:pic>
                    <p:nvPicPr>
                      <p:cNvPr id="5" name="Objekt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1237" y="2214819"/>
                        <a:ext cx="11811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/>
        </p:nvGraphicFramePr>
        <p:xfrm>
          <a:off x="721237" y="3435350"/>
          <a:ext cx="1663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663560" imgH="723600" progId="Equation.DSMT4">
                  <p:embed/>
                </p:oleObj>
              </mc:Choice>
              <mc:Fallback>
                <p:oleObj name="Equation" r:id="rId5" imgW="1663560" imgH="723600" progId="Equation.DSMT4">
                  <p:embed/>
                  <p:pic>
                    <p:nvPicPr>
                      <p:cNvPr id="6" name="Objekt 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1237" y="3435350"/>
                        <a:ext cx="16637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721237" y="4813044"/>
          <a:ext cx="1028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28520" imgH="279360" progId="Equation.DSMT4">
                  <p:embed/>
                </p:oleObj>
              </mc:Choice>
              <mc:Fallback>
                <p:oleObj name="Equation" r:id="rId7" imgW="1028520" imgH="279360" progId="Equation.DSMT4">
                  <p:embed/>
                  <p:pic>
                    <p:nvPicPr>
                      <p:cNvPr id="7" name="Objekt 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21237" y="4813044"/>
                        <a:ext cx="10287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/>
        </p:nvGraphicFramePr>
        <p:xfrm>
          <a:off x="865503" y="5739940"/>
          <a:ext cx="139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39680" imgH="279360" progId="Equation.DSMT4">
                  <p:embed/>
                </p:oleObj>
              </mc:Choice>
              <mc:Fallback>
                <p:oleObj name="Equation" r:id="rId9" imgW="139680" imgH="279360" progId="Equation.DSMT4">
                  <p:embed/>
                  <p:pic>
                    <p:nvPicPr>
                      <p:cNvPr id="11" name="Objekt 1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65503" y="5739940"/>
                        <a:ext cx="1397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Obični oblačić 18"/>
          <p:cNvSpPr/>
          <p:nvPr/>
        </p:nvSpPr>
        <p:spPr>
          <a:xfrm>
            <a:off x="2806414" y="1405644"/>
            <a:ext cx="3225483" cy="1472195"/>
          </a:xfrm>
          <a:prstGeom prst="cloudCallout">
            <a:avLst>
              <a:gd name="adj1" fmla="val -51229"/>
              <a:gd name="adj2" fmla="val 9877"/>
            </a:avLst>
          </a:prstGeom>
          <a:solidFill>
            <a:srgbClr val="4F81BD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x</a:t>
            </a:r>
            <a:r>
              <a:rPr kumimoji="0" lang="hr-H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zamjenjujemo s </a:t>
            </a: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–4</a:t>
            </a:r>
            <a:endParaRPr kumimoji="0" lang="hr-H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0695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kstniOkvir 2"/>
          <p:cNvSpPr txBox="1">
            <a:spLocks noChangeArrowheads="1"/>
          </p:cNvSpPr>
          <p:nvPr/>
        </p:nvSpPr>
        <p:spPr bwMode="auto">
          <a:xfrm>
            <a:off x="293892" y="568971"/>
            <a:ext cx="833391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Izračunaj vrijednost algebarskog izraza 3a – 6 + 5b, ako je: </a:t>
            </a:r>
            <a:r>
              <a:rPr kumimoji="0" lang="hr-HR" altLang="sr-Latn-RS" sz="2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 = –2, b = –3</a:t>
            </a:r>
          </a:p>
        </p:txBody>
      </p:sp>
      <p:sp>
        <p:nvSpPr>
          <p:cNvPr id="2" name="Rectangle 1"/>
          <p:cNvSpPr/>
          <p:nvPr/>
        </p:nvSpPr>
        <p:spPr>
          <a:xfrm>
            <a:off x="974469" y="2031457"/>
            <a:ext cx="24032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3a – 6 + 5b = </a:t>
            </a: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4469" y="2908302"/>
            <a:ext cx="39324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• (–2) – 6 + 5 • (–3) = </a:t>
            </a: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74469" y="3785147"/>
            <a:ext cx="2492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6 – 6 – 15 = </a:t>
            </a: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74469" y="4661991"/>
            <a:ext cx="984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– 27 </a:t>
            </a: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2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395030" y="587993"/>
            <a:ext cx="794487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r-HR" sz="2400" b="1" dirty="0"/>
              <a:t>Zapiši </a:t>
            </a:r>
            <a:r>
              <a:rPr lang="hr-HR" sz="2400" b="1" dirty="0" err="1"/>
              <a:t>monome</a:t>
            </a:r>
            <a:r>
              <a:rPr lang="hr-HR" sz="2400" b="1" dirty="0"/>
              <a:t> u standardnom obliku: </a:t>
            </a:r>
            <a:endParaRPr lang="hr-HR" sz="2400" dirty="0"/>
          </a:p>
        </p:txBody>
      </p:sp>
      <p:sp>
        <p:nvSpPr>
          <p:cNvPr id="3" name="Pravokutnik 2"/>
          <p:cNvSpPr/>
          <p:nvPr/>
        </p:nvSpPr>
        <p:spPr>
          <a:xfrm>
            <a:off x="593481" y="1769495"/>
            <a:ext cx="9877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3 •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i="1" dirty="0">
                <a:sym typeface="Symbol" panose="05050102010706020507" pitchFamily="18" charset="2"/>
              </a:rPr>
              <a:t>x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4" name="Pravokutnik 3"/>
          <p:cNvSpPr/>
          <p:nvPr/>
        </p:nvSpPr>
        <p:spPr>
          <a:xfrm>
            <a:off x="593480" y="2570824"/>
            <a:ext cx="14285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x </a:t>
            </a:r>
            <a:r>
              <a:rPr lang="hr-HR" altLang="sr-Latn-RS" sz="2800" dirty="0"/>
              <a:t>• (–5)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5" name="Pravokutnik 4"/>
          <p:cNvSpPr/>
          <p:nvPr/>
        </p:nvSpPr>
        <p:spPr>
          <a:xfrm>
            <a:off x="618115" y="3497037"/>
            <a:ext cx="1287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x </a:t>
            </a:r>
            <a:r>
              <a:rPr lang="hr-HR" altLang="sr-Latn-RS" sz="2800" dirty="0"/>
              <a:t>• 1.4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/>
        </p:nvGraphicFramePr>
        <p:xfrm>
          <a:off x="593480" y="4398358"/>
          <a:ext cx="812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12520" imgH="723600" progId="Equation.DSMT4">
                  <p:embed/>
                </p:oleObj>
              </mc:Choice>
              <mc:Fallback>
                <p:oleObj name="Equation" r:id="rId3" imgW="812520" imgH="723600" progId="Equation.DSMT4">
                  <p:embed/>
                  <p:pic>
                    <p:nvPicPr>
                      <p:cNvPr id="9" name="Objekt 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3480" y="4398358"/>
                        <a:ext cx="8128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Pravokutnik 9"/>
          <p:cNvSpPr/>
          <p:nvPr/>
        </p:nvSpPr>
        <p:spPr>
          <a:xfrm>
            <a:off x="3682827" y="1769495"/>
            <a:ext cx="10086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1 •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i="1" dirty="0">
                <a:sym typeface="Symbol" panose="05050102010706020507" pitchFamily="18" charset="2"/>
              </a:rPr>
              <a:t>b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1" name="Pravokutnik 10"/>
          <p:cNvSpPr/>
          <p:nvPr/>
        </p:nvSpPr>
        <p:spPr>
          <a:xfrm>
            <a:off x="3682826" y="2570824"/>
            <a:ext cx="14494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b </a:t>
            </a:r>
            <a:r>
              <a:rPr lang="hr-HR" altLang="sr-Latn-RS" sz="2800" dirty="0"/>
              <a:t>• (–5)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2" name="Pravokutnik 11"/>
          <p:cNvSpPr/>
          <p:nvPr/>
        </p:nvSpPr>
        <p:spPr>
          <a:xfrm>
            <a:off x="3625281" y="3497037"/>
            <a:ext cx="1208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1.4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dirty="0"/>
              <a:t>• b</a:t>
            </a:r>
            <a:endParaRPr lang="hr-HR" sz="2800" dirty="0"/>
          </a:p>
        </p:txBody>
      </p:sp>
      <p:graphicFrame>
        <p:nvGraphicFramePr>
          <p:cNvPr id="13" name="Objekt 12"/>
          <p:cNvGraphicFramePr>
            <a:graphicFrameLocks noChangeAspect="1"/>
          </p:cNvGraphicFramePr>
          <p:nvPr/>
        </p:nvGraphicFramePr>
        <p:xfrm>
          <a:off x="3683000" y="4365625"/>
          <a:ext cx="1092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091880" imgH="812520" progId="Equation.DSMT4">
                  <p:embed/>
                </p:oleObj>
              </mc:Choice>
              <mc:Fallback>
                <p:oleObj name="Equation" r:id="rId5" imgW="1091880" imgH="812520" progId="Equation.DSMT4">
                  <p:embed/>
                  <p:pic>
                    <p:nvPicPr>
                      <p:cNvPr id="13" name="Objekt 1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83000" y="4365625"/>
                        <a:ext cx="10922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ravokutnik 13"/>
          <p:cNvSpPr/>
          <p:nvPr/>
        </p:nvSpPr>
        <p:spPr>
          <a:xfrm>
            <a:off x="6649382" y="1769495"/>
            <a:ext cx="15488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dirty="0"/>
              <a:t> • (–1)</a:t>
            </a:r>
            <a:r>
              <a:rPr lang="hr-HR" altLang="sr-Latn-RS" sz="2800" i="1" dirty="0">
                <a:sym typeface="Symbol" panose="05050102010706020507" pitchFamily="18" charset="2"/>
              </a:rPr>
              <a:t>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5" name="Pravokutnik 14"/>
          <p:cNvSpPr/>
          <p:nvPr/>
        </p:nvSpPr>
        <p:spPr>
          <a:xfrm>
            <a:off x="6649381" y="2570824"/>
            <a:ext cx="13083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 –5 • a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6" name="Pravokutnik 15"/>
          <p:cNvSpPr/>
          <p:nvPr/>
        </p:nvSpPr>
        <p:spPr>
          <a:xfrm>
            <a:off x="6591836" y="3497037"/>
            <a:ext cx="1208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1.4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r>
              <a:rPr lang="hr-HR" altLang="sr-Latn-RS" sz="2800" dirty="0"/>
              <a:t>• a</a:t>
            </a:r>
            <a:endParaRPr lang="hr-HR" sz="2800" dirty="0"/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/>
        </p:nvGraphicFramePr>
        <p:xfrm>
          <a:off x="6650038" y="4365625"/>
          <a:ext cx="1092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091880" imgH="812520" progId="Equation.DSMT4">
                  <p:embed/>
                </p:oleObj>
              </mc:Choice>
              <mc:Fallback>
                <p:oleObj name="Equation" r:id="rId7" imgW="1091880" imgH="812520" progId="Equation.DSMT4">
                  <p:embed/>
                  <p:pic>
                    <p:nvPicPr>
                      <p:cNvPr id="17" name="Objekt 1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650038" y="4365625"/>
                        <a:ext cx="10922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Pravokutnik 17"/>
          <p:cNvSpPr/>
          <p:nvPr/>
        </p:nvSpPr>
        <p:spPr>
          <a:xfrm>
            <a:off x="1418975" y="1777744"/>
            <a:ext cx="9733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= </a:t>
            </a:r>
            <a:r>
              <a:rPr lang="hr-HR" altLang="sr-Latn-RS" sz="2800" dirty="0">
                <a:solidFill>
                  <a:srgbClr val="FF0000"/>
                </a:solidFill>
              </a:rPr>
              <a:t>3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x</a:t>
            </a:r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19" name="Pravokutnik 18"/>
          <p:cNvSpPr/>
          <p:nvPr/>
        </p:nvSpPr>
        <p:spPr>
          <a:xfrm>
            <a:off x="1690383" y="2570824"/>
            <a:ext cx="10743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–5x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20" name="Pravokutnik 19"/>
          <p:cNvSpPr/>
          <p:nvPr/>
        </p:nvSpPr>
        <p:spPr>
          <a:xfrm>
            <a:off x="1678146" y="3511785"/>
            <a:ext cx="11737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1.4x</a:t>
            </a:r>
            <a:endParaRPr lang="hr-HR" sz="2800" dirty="0">
              <a:solidFill>
                <a:srgbClr val="FF0000"/>
              </a:solidFill>
            </a:endParaRPr>
          </a:p>
        </p:txBody>
      </p:sp>
      <p:graphicFrame>
        <p:nvGraphicFramePr>
          <p:cNvPr id="21" name="Objekt 20"/>
          <p:cNvGraphicFramePr>
            <a:graphicFrameLocks noChangeAspect="1"/>
          </p:cNvGraphicFramePr>
          <p:nvPr/>
        </p:nvGraphicFramePr>
        <p:xfrm>
          <a:off x="1456816" y="4398963"/>
          <a:ext cx="9398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939600" imgH="723600" progId="Equation.DSMT4">
                  <p:embed/>
                </p:oleObj>
              </mc:Choice>
              <mc:Fallback>
                <p:oleObj name="Equation" r:id="rId9" imgW="939600" imgH="723600" progId="Equation.DSMT4">
                  <p:embed/>
                  <p:pic>
                    <p:nvPicPr>
                      <p:cNvPr id="21" name="Objekt 2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56816" y="4398963"/>
                        <a:ext cx="9398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Pravokutnik 21"/>
          <p:cNvSpPr/>
          <p:nvPr/>
        </p:nvSpPr>
        <p:spPr>
          <a:xfrm>
            <a:off x="4572000" y="1777744"/>
            <a:ext cx="7938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= </a:t>
            </a:r>
            <a:r>
              <a:rPr lang="hr-HR" altLang="sr-Latn-RS" sz="2800" i="1" dirty="0">
                <a:solidFill>
                  <a:srgbClr val="FF0000"/>
                </a:solidFill>
              </a:rPr>
              <a:t>b</a:t>
            </a:r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23" name="Pravokutnik 22"/>
          <p:cNvSpPr/>
          <p:nvPr/>
        </p:nvSpPr>
        <p:spPr>
          <a:xfrm>
            <a:off x="4843408" y="2570824"/>
            <a:ext cx="10951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–5b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24" name="Pravokutnik 23"/>
          <p:cNvSpPr/>
          <p:nvPr/>
        </p:nvSpPr>
        <p:spPr>
          <a:xfrm>
            <a:off x="4831171" y="3511785"/>
            <a:ext cx="1194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1.4b</a:t>
            </a:r>
            <a:endParaRPr lang="hr-HR" sz="2800" dirty="0">
              <a:solidFill>
                <a:srgbClr val="FF0000"/>
              </a:solidFill>
            </a:endParaRPr>
          </a:p>
        </p:txBody>
      </p:sp>
      <p:graphicFrame>
        <p:nvGraphicFramePr>
          <p:cNvPr id="25" name="Objekt 24"/>
          <p:cNvGraphicFramePr>
            <a:graphicFrameLocks noChangeAspect="1"/>
          </p:cNvGraphicFramePr>
          <p:nvPr/>
        </p:nvGraphicFramePr>
        <p:xfrm>
          <a:off x="4840288" y="4392613"/>
          <a:ext cx="914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914400" imgH="736560" progId="Equation.DSMT4">
                  <p:embed/>
                </p:oleObj>
              </mc:Choice>
              <mc:Fallback>
                <p:oleObj name="Equation" r:id="rId11" imgW="914400" imgH="736560" progId="Equation.DSMT4">
                  <p:embed/>
                  <p:pic>
                    <p:nvPicPr>
                      <p:cNvPr id="25" name="Objekt 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840288" y="4392613"/>
                        <a:ext cx="9144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Pravokutnik 25"/>
          <p:cNvSpPr/>
          <p:nvPr/>
        </p:nvSpPr>
        <p:spPr>
          <a:xfrm>
            <a:off x="7780552" y="1777744"/>
            <a:ext cx="9941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= </a:t>
            </a:r>
            <a:r>
              <a:rPr lang="hr-HR" altLang="sr-Latn-RS" sz="2800" i="1" dirty="0">
                <a:solidFill>
                  <a:srgbClr val="FF0000"/>
                </a:solidFill>
              </a:rPr>
              <a:t>–a</a:t>
            </a:r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27" name="Pravokutnik 26"/>
          <p:cNvSpPr/>
          <p:nvPr/>
        </p:nvSpPr>
        <p:spPr>
          <a:xfrm>
            <a:off x="7679564" y="2583678"/>
            <a:ext cx="10951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–5a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28" name="Pravokutnik 27"/>
          <p:cNvSpPr/>
          <p:nvPr/>
        </p:nvSpPr>
        <p:spPr>
          <a:xfrm>
            <a:off x="7679465" y="3497037"/>
            <a:ext cx="119455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= 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1.4a</a:t>
            </a:r>
            <a:endParaRPr lang="hr-HR" sz="2800" dirty="0">
              <a:solidFill>
                <a:srgbClr val="FF0000"/>
              </a:solidFill>
            </a:endParaRPr>
          </a:p>
        </p:txBody>
      </p:sp>
      <p:graphicFrame>
        <p:nvGraphicFramePr>
          <p:cNvPr id="29" name="Objekt 28"/>
          <p:cNvGraphicFramePr>
            <a:graphicFrameLocks noChangeAspect="1"/>
          </p:cNvGraphicFramePr>
          <p:nvPr/>
        </p:nvGraphicFramePr>
        <p:xfrm>
          <a:off x="7780185" y="4374447"/>
          <a:ext cx="914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14400" imgH="736560" progId="Equation.DSMT4">
                  <p:embed/>
                </p:oleObj>
              </mc:Choice>
              <mc:Fallback>
                <p:oleObj name="Equation" r:id="rId13" imgW="914400" imgH="736560" progId="Equation.DSMT4">
                  <p:embed/>
                  <p:pic>
                    <p:nvPicPr>
                      <p:cNvPr id="29" name="Objekt 2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780185" y="4374447"/>
                        <a:ext cx="9144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Prostoručno 30"/>
          <p:cNvSpPr/>
          <p:nvPr/>
        </p:nvSpPr>
        <p:spPr>
          <a:xfrm>
            <a:off x="1666568" y="1651819"/>
            <a:ext cx="1342103" cy="3716594"/>
          </a:xfrm>
          <a:custGeom>
            <a:avLst/>
            <a:gdLst>
              <a:gd name="connsiteX0" fmla="*/ 752167 w 1342103"/>
              <a:gd name="connsiteY0" fmla="*/ 516194 h 3716594"/>
              <a:gd name="connsiteX1" fmla="*/ 737419 w 1342103"/>
              <a:gd name="connsiteY1" fmla="*/ 398207 h 3716594"/>
              <a:gd name="connsiteX2" fmla="*/ 722671 w 1342103"/>
              <a:gd name="connsiteY2" fmla="*/ 353962 h 3716594"/>
              <a:gd name="connsiteX3" fmla="*/ 634180 w 1342103"/>
              <a:gd name="connsiteY3" fmla="*/ 191729 h 3716594"/>
              <a:gd name="connsiteX4" fmla="*/ 545690 w 1342103"/>
              <a:gd name="connsiteY4" fmla="*/ 117987 h 3716594"/>
              <a:gd name="connsiteX5" fmla="*/ 457200 w 1342103"/>
              <a:gd name="connsiteY5" fmla="*/ 44246 h 3716594"/>
              <a:gd name="connsiteX6" fmla="*/ 412955 w 1342103"/>
              <a:gd name="connsiteY6" fmla="*/ 29497 h 3716594"/>
              <a:gd name="connsiteX7" fmla="*/ 339213 w 1342103"/>
              <a:gd name="connsiteY7" fmla="*/ 0 h 3716594"/>
              <a:gd name="connsiteX8" fmla="*/ 132735 w 1342103"/>
              <a:gd name="connsiteY8" fmla="*/ 14749 h 3716594"/>
              <a:gd name="connsiteX9" fmla="*/ 103238 w 1342103"/>
              <a:gd name="connsiteY9" fmla="*/ 58994 h 3716594"/>
              <a:gd name="connsiteX10" fmla="*/ 58993 w 1342103"/>
              <a:gd name="connsiteY10" fmla="*/ 117987 h 3716594"/>
              <a:gd name="connsiteX11" fmla="*/ 29497 w 1342103"/>
              <a:gd name="connsiteY11" fmla="*/ 221226 h 3716594"/>
              <a:gd name="connsiteX12" fmla="*/ 44245 w 1342103"/>
              <a:gd name="connsiteY12" fmla="*/ 383458 h 3716594"/>
              <a:gd name="connsiteX13" fmla="*/ 73742 w 1342103"/>
              <a:gd name="connsiteY13" fmla="*/ 442452 h 3716594"/>
              <a:gd name="connsiteX14" fmla="*/ 117987 w 1342103"/>
              <a:gd name="connsiteY14" fmla="*/ 530942 h 3716594"/>
              <a:gd name="connsiteX15" fmla="*/ 162232 w 1342103"/>
              <a:gd name="connsiteY15" fmla="*/ 619433 h 3716594"/>
              <a:gd name="connsiteX16" fmla="*/ 206477 w 1342103"/>
              <a:gd name="connsiteY16" fmla="*/ 648929 h 3716594"/>
              <a:gd name="connsiteX17" fmla="*/ 324464 w 1342103"/>
              <a:gd name="connsiteY17" fmla="*/ 825910 h 3716594"/>
              <a:gd name="connsiteX18" fmla="*/ 353961 w 1342103"/>
              <a:gd name="connsiteY18" fmla="*/ 870155 h 3716594"/>
              <a:gd name="connsiteX19" fmla="*/ 383458 w 1342103"/>
              <a:gd name="connsiteY19" fmla="*/ 914400 h 3716594"/>
              <a:gd name="connsiteX20" fmla="*/ 398206 w 1342103"/>
              <a:gd name="connsiteY20" fmla="*/ 958646 h 3716594"/>
              <a:gd name="connsiteX21" fmla="*/ 398206 w 1342103"/>
              <a:gd name="connsiteY21" fmla="*/ 1283110 h 3716594"/>
              <a:gd name="connsiteX22" fmla="*/ 368709 w 1342103"/>
              <a:gd name="connsiteY22" fmla="*/ 1371600 h 3716594"/>
              <a:gd name="connsiteX23" fmla="*/ 324464 w 1342103"/>
              <a:gd name="connsiteY23" fmla="*/ 1592826 h 3716594"/>
              <a:gd name="connsiteX24" fmla="*/ 353961 w 1342103"/>
              <a:gd name="connsiteY24" fmla="*/ 1828800 h 3716594"/>
              <a:gd name="connsiteX25" fmla="*/ 398206 w 1342103"/>
              <a:gd name="connsiteY25" fmla="*/ 2123768 h 3716594"/>
              <a:gd name="connsiteX26" fmla="*/ 383458 w 1342103"/>
              <a:gd name="connsiteY26" fmla="*/ 2330246 h 3716594"/>
              <a:gd name="connsiteX27" fmla="*/ 368709 w 1342103"/>
              <a:gd name="connsiteY27" fmla="*/ 2389239 h 3716594"/>
              <a:gd name="connsiteX28" fmla="*/ 280219 w 1342103"/>
              <a:gd name="connsiteY28" fmla="*/ 2477729 h 3716594"/>
              <a:gd name="connsiteX29" fmla="*/ 176980 w 1342103"/>
              <a:gd name="connsiteY29" fmla="*/ 2595716 h 3716594"/>
              <a:gd name="connsiteX30" fmla="*/ 103238 w 1342103"/>
              <a:gd name="connsiteY30" fmla="*/ 2698955 h 3716594"/>
              <a:gd name="connsiteX31" fmla="*/ 73742 w 1342103"/>
              <a:gd name="connsiteY31" fmla="*/ 2743200 h 3716594"/>
              <a:gd name="connsiteX32" fmla="*/ 58993 w 1342103"/>
              <a:gd name="connsiteY32" fmla="*/ 2787446 h 3716594"/>
              <a:gd name="connsiteX33" fmla="*/ 29497 w 1342103"/>
              <a:gd name="connsiteY33" fmla="*/ 2846439 h 3716594"/>
              <a:gd name="connsiteX34" fmla="*/ 0 w 1342103"/>
              <a:gd name="connsiteY34" fmla="*/ 2979175 h 3716594"/>
              <a:gd name="connsiteX35" fmla="*/ 14748 w 1342103"/>
              <a:gd name="connsiteY35" fmla="*/ 3274142 h 3716594"/>
              <a:gd name="connsiteX36" fmla="*/ 117987 w 1342103"/>
              <a:gd name="connsiteY36" fmla="*/ 3539613 h 3716594"/>
              <a:gd name="connsiteX37" fmla="*/ 206477 w 1342103"/>
              <a:gd name="connsiteY37" fmla="*/ 3613355 h 3716594"/>
              <a:gd name="connsiteX38" fmla="*/ 294967 w 1342103"/>
              <a:gd name="connsiteY38" fmla="*/ 3687097 h 3716594"/>
              <a:gd name="connsiteX39" fmla="*/ 383458 w 1342103"/>
              <a:gd name="connsiteY39" fmla="*/ 3716594 h 3716594"/>
              <a:gd name="connsiteX40" fmla="*/ 589935 w 1342103"/>
              <a:gd name="connsiteY40" fmla="*/ 3701846 h 3716594"/>
              <a:gd name="connsiteX41" fmla="*/ 678426 w 1342103"/>
              <a:gd name="connsiteY41" fmla="*/ 3672349 h 3716594"/>
              <a:gd name="connsiteX42" fmla="*/ 781664 w 1342103"/>
              <a:gd name="connsiteY42" fmla="*/ 3583858 h 3716594"/>
              <a:gd name="connsiteX43" fmla="*/ 811161 w 1342103"/>
              <a:gd name="connsiteY43" fmla="*/ 3539613 h 3716594"/>
              <a:gd name="connsiteX44" fmla="*/ 870155 w 1342103"/>
              <a:gd name="connsiteY44" fmla="*/ 3480620 h 3716594"/>
              <a:gd name="connsiteX45" fmla="*/ 899651 w 1342103"/>
              <a:gd name="connsiteY45" fmla="*/ 3436375 h 3716594"/>
              <a:gd name="connsiteX46" fmla="*/ 943897 w 1342103"/>
              <a:gd name="connsiteY46" fmla="*/ 3392129 h 3716594"/>
              <a:gd name="connsiteX47" fmla="*/ 973393 w 1342103"/>
              <a:gd name="connsiteY47" fmla="*/ 3347884 h 3716594"/>
              <a:gd name="connsiteX48" fmla="*/ 1017638 w 1342103"/>
              <a:gd name="connsiteY48" fmla="*/ 3303639 h 3716594"/>
              <a:gd name="connsiteX49" fmla="*/ 1047135 w 1342103"/>
              <a:gd name="connsiteY49" fmla="*/ 3259394 h 3716594"/>
              <a:gd name="connsiteX50" fmla="*/ 1091380 w 1342103"/>
              <a:gd name="connsiteY50" fmla="*/ 3229897 h 3716594"/>
              <a:gd name="connsiteX51" fmla="*/ 1135626 w 1342103"/>
              <a:gd name="connsiteY51" fmla="*/ 3097162 h 3716594"/>
              <a:gd name="connsiteX52" fmla="*/ 1150374 w 1342103"/>
              <a:gd name="connsiteY52" fmla="*/ 3052916 h 3716594"/>
              <a:gd name="connsiteX53" fmla="*/ 1194619 w 1342103"/>
              <a:gd name="connsiteY53" fmla="*/ 2949678 h 3716594"/>
              <a:gd name="connsiteX54" fmla="*/ 1209367 w 1342103"/>
              <a:gd name="connsiteY54" fmla="*/ 2875936 h 3716594"/>
              <a:gd name="connsiteX55" fmla="*/ 1224116 w 1342103"/>
              <a:gd name="connsiteY55" fmla="*/ 2831691 h 3716594"/>
              <a:gd name="connsiteX56" fmla="*/ 1253613 w 1342103"/>
              <a:gd name="connsiteY56" fmla="*/ 2698955 h 3716594"/>
              <a:gd name="connsiteX57" fmla="*/ 1268361 w 1342103"/>
              <a:gd name="connsiteY57" fmla="*/ 2654710 h 3716594"/>
              <a:gd name="connsiteX58" fmla="*/ 1283109 w 1342103"/>
              <a:gd name="connsiteY58" fmla="*/ 2580968 h 3716594"/>
              <a:gd name="connsiteX59" fmla="*/ 1312606 w 1342103"/>
              <a:gd name="connsiteY59" fmla="*/ 2507226 h 3716594"/>
              <a:gd name="connsiteX60" fmla="*/ 1327355 w 1342103"/>
              <a:gd name="connsiteY60" fmla="*/ 2433484 h 3716594"/>
              <a:gd name="connsiteX61" fmla="*/ 1342103 w 1342103"/>
              <a:gd name="connsiteY61" fmla="*/ 2389239 h 3716594"/>
              <a:gd name="connsiteX62" fmla="*/ 1327355 w 1342103"/>
              <a:gd name="connsiteY62" fmla="*/ 2020529 h 3716594"/>
              <a:gd name="connsiteX63" fmla="*/ 1297858 w 1342103"/>
              <a:gd name="connsiteY63" fmla="*/ 1755058 h 3716594"/>
              <a:gd name="connsiteX64" fmla="*/ 1283109 w 1342103"/>
              <a:gd name="connsiteY64" fmla="*/ 1622323 h 3716594"/>
              <a:gd name="connsiteX65" fmla="*/ 1238864 w 1342103"/>
              <a:gd name="connsiteY65" fmla="*/ 1460091 h 3716594"/>
              <a:gd name="connsiteX66" fmla="*/ 1224116 w 1342103"/>
              <a:gd name="connsiteY66" fmla="*/ 1371600 h 3716594"/>
              <a:gd name="connsiteX67" fmla="*/ 1209367 w 1342103"/>
              <a:gd name="connsiteY67" fmla="*/ 1327355 h 3716594"/>
              <a:gd name="connsiteX68" fmla="*/ 1179871 w 1342103"/>
              <a:gd name="connsiteY68" fmla="*/ 1224116 h 3716594"/>
              <a:gd name="connsiteX69" fmla="*/ 1150374 w 1342103"/>
              <a:gd name="connsiteY69" fmla="*/ 1106129 h 3716594"/>
              <a:gd name="connsiteX70" fmla="*/ 1120877 w 1342103"/>
              <a:gd name="connsiteY70" fmla="*/ 1002891 h 3716594"/>
              <a:gd name="connsiteX71" fmla="*/ 1061884 w 1342103"/>
              <a:gd name="connsiteY71" fmla="*/ 899652 h 3716594"/>
              <a:gd name="connsiteX72" fmla="*/ 1017638 w 1342103"/>
              <a:gd name="connsiteY72" fmla="*/ 811162 h 3716594"/>
              <a:gd name="connsiteX73" fmla="*/ 973393 w 1342103"/>
              <a:gd name="connsiteY73" fmla="*/ 781665 h 3716594"/>
              <a:gd name="connsiteX74" fmla="*/ 943897 w 1342103"/>
              <a:gd name="connsiteY74" fmla="*/ 737420 h 3716594"/>
              <a:gd name="connsiteX75" fmla="*/ 870155 w 1342103"/>
              <a:gd name="connsiteY75" fmla="*/ 604684 h 3716594"/>
              <a:gd name="connsiteX76" fmla="*/ 825909 w 1342103"/>
              <a:gd name="connsiteY76" fmla="*/ 589936 h 3716594"/>
              <a:gd name="connsiteX77" fmla="*/ 766916 w 1342103"/>
              <a:gd name="connsiteY77" fmla="*/ 516194 h 3716594"/>
              <a:gd name="connsiteX78" fmla="*/ 752167 w 1342103"/>
              <a:gd name="connsiteY78" fmla="*/ 516194 h 3716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1342103" h="3716594">
                <a:moveTo>
                  <a:pt x="752167" y="516194"/>
                </a:moveTo>
                <a:cubicBezTo>
                  <a:pt x="747251" y="496530"/>
                  <a:pt x="744509" y="437203"/>
                  <a:pt x="737419" y="398207"/>
                </a:cubicBezTo>
                <a:cubicBezTo>
                  <a:pt x="734638" y="382912"/>
                  <a:pt x="728130" y="368518"/>
                  <a:pt x="722671" y="353962"/>
                </a:cubicBezTo>
                <a:cubicBezTo>
                  <a:pt x="700781" y="295589"/>
                  <a:pt x="680042" y="237591"/>
                  <a:pt x="634180" y="191729"/>
                </a:cubicBezTo>
                <a:cubicBezTo>
                  <a:pt x="504918" y="62467"/>
                  <a:pt x="668889" y="220653"/>
                  <a:pt x="545690" y="117987"/>
                </a:cubicBezTo>
                <a:cubicBezTo>
                  <a:pt x="496762" y="77213"/>
                  <a:pt x="512128" y="71710"/>
                  <a:pt x="457200" y="44246"/>
                </a:cubicBezTo>
                <a:cubicBezTo>
                  <a:pt x="443295" y="37294"/>
                  <a:pt x="427511" y="34956"/>
                  <a:pt x="412955" y="29497"/>
                </a:cubicBezTo>
                <a:cubicBezTo>
                  <a:pt x="388166" y="20201"/>
                  <a:pt x="363794" y="9832"/>
                  <a:pt x="339213" y="0"/>
                </a:cubicBezTo>
                <a:cubicBezTo>
                  <a:pt x="270387" y="4916"/>
                  <a:pt x="199676" y="-1986"/>
                  <a:pt x="132735" y="14749"/>
                </a:cubicBezTo>
                <a:cubicBezTo>
                  <a:pt x="115539" y="19048"/>
                  <a:pt x="113541" y="44570"/>
                  <a:pt x="103238" y="58994"/>
                </a:cubicBezTo>
                <a:cubicBezTo>
                  <a:pt x="88951" y="78996"/>
                  <a:pt x="73741" y="98323"/>
                  <a:pt x="58993" y="117987"/>
                </a:cubicBezTo>
                <a:cubicBezTo>
                  <a:pt x="52039" y="138850"/>
                  <a:pt x="29497" y="202709"/>
                  <a:pt x="29497" y="221226"/>
                </a:cubicBezTo>
                <a:cubicBezTo>
                  <a:pt x="29497" y="275526"/>
                  <a:pt x="33596" y="330212"/>
                  <a:pt x="44245" y="383458"/>
                </a:cubicBezTo>
                <a:cubicBezTo>
                  <a:pt x="48557" y="405017"/>
                  <a:pt x="65081" y="422244"/>
                  <a:pt x="73742" y="442452"/>
                </a:cubicBezTo>
                <a:cubicBezTo>
                  <a:pt x="110378" y="527937"/>
                  <a:pt x="61301" y="445914"/>
                  <a:pt x="117987" y="530942"/>
                </a:cubicBezTo>
                <a:cubicBezTo>
                  <a:pt x="129982" y="566928"/>
                  <a:pt x="133642" y="590843"/>
                  <a:pt x="162232" y="619433"/>
                </a:cubicBezTo>
                <a:cubicBezTo>
                  <a:pt x="174766" y="631967"/>
                  <a:pt x="191729" y="639097"/>
                  <a:pt x="206477" y="648929"/>
                </a:cubicBezTo>
                <a:lnTo>
                  <a:pt x="324464" y="825910"/>
                </a:lnTo>
                <a:lnTo>
                  <a:pt x="353961" y="870155"/>
                </a:lnTo>
                <a:lnTo>
                  <a:pt x="383458" y="914400"/>
                </a:lnTo>
                <a:cubicBezTo>
                  <a:pt x="388374" y="929149"/>
                  <a:pt x="394435" y="943564"/>
                  <a:pt x="398206" y="958646"/>
                </a:cubicBezTo>
                <a:cubicBezTo>
                  <a:pt x="428160" y="1078461"/>
                  <a:pt x="418483" y="1127657"/>
                  <a:pt x="398206" y="1283110"/>
                </a:cubicBezTo>
                <a:cubicBezTo>
                  <a:pt x="394184" y="1313941"/>
                  <a:pt x="368709" y="1371600"/>
                  <a:pt x="368709" y="1371600"/>
                </a:cubicBezTo>
                <a:cubicBezTo>
                  <a:pt x="336657" y="1563916"/>
                  <a:pt x="358127" y="1491843"/>
                  <a:pt x="324464" y="1592826"/>
                </a:cubicBezTo>
                <a:cubicBezTo>
                  <a:pt x="334296" y="1671484"/>
                  <a:pt x="340929" y="1750608"/>
                  <a:pt x="353961" y="1828800"/>
                </a:cubicBezTo>
                <a:cubicBezTo>
                  <a:pt x="389974" y="2044877"/>
                  <a:pt x="376040" y="1946435"/>
                  <a:pt x="398206" y="2123768"/>
                </a:cubicBezTo>
                <a:cubicBezTo>
                  <a:pt x="393290" y="2192594"/>
                  <a:pt x="391078" y="2261667"/>
                  <a:pt x="383458" y="2330246"/>
                </a:cubicBezTo>
                <a:cubicBezTo>
                  <a:pt x="381220" y="2350392"/>
                  <a:pt x="380333" y="2372634"/>
                  <a:pt x="368709" y="2389239"/>
                </a:cubicBezTo>
                <a:cubicBezTo>
                  <a:pt x="344787" y="2423413"/>
                  <a:pt x="301681" y="2441959"/>
                  <a:pt x="280219" y="2477729"/>
                </a:cubicBezTo>
                <a:cubicBezTo>
                  <a:pt x="223327" y="2572549"/>
                  <a:pt x="258907" y="2534272"/>
                  <a:pt x="176980" y="2595716"/>
                </a:cubicBezTo>
                <a:cubicBezTo>
                  <a:pt x="107476" y="2699977"/>
                  <a:pt x="194693" y="2570919"/>
                  <a:pt x="103238" y="2698955"/>
                </a:cubicBezTo>
                <a:cubicBezTo>
                  <a:pt x="92935" y="2713379"/>
                  <a:pt x="81669" y="2727346"/>
                  <a:pt x="73742" y="2743200"/>
                </a:cubicBezTo>
                <a:cubicBezTo>
                  <a:pt x="66789" y="2757105"/>
                  <a:pt x="65117" y="2773157"/>
                  <a:pt x="58993" y="2787446"/>
                </a:cubicBezTo>
                <a:cubicBezTo>
                  <a:pt x="50333" y="2807654"/>
                  <a:pt x="37217" y="2825853"/>
                  <a:pt x="29497" y="2846439"/>
                </a:cubicBezTo>
                <a:cubicBezTo>
                  <a:pt x="20568" y="2870249"/>
                  <a:pt x="4006" y="2959143"/>
                  <a:pt x="0" y="2979175"/>
                </a:cubicBezTo>
                <a:cubicBezTo>
                  <a:pt x="4916" y="3077497"/>
                  <a:pt x="2537" y="3176457"/>
                  <a:pt x="14748" y="3274142"/>
                </a:cubicBezTo>
                <a:cubicBezTo>
                  <a:pt x="26035" y="3364435"/>
                  <a:pt x="49489" y="3471115"/>
                  <a:pt x="117987" y="3539613"/>
                </a:cubicBezTo>
                <a:cubicBezTo>
                  <a:pt x="247249" y="3668875"/>
                  <a:pt x="83278" y="3510689"/>
                  <a:pt x="206477" y="3613355"/>
                </a:cubicBezTo>
                <a:cubicBezTo>
                  <a:pt x="246169" y="3646432"/>
                  <a:pt x="247889" y="3666173"/>
                  <a:pt x="294967" y="3687097"/>
                </a:cubicBezTo>
                <a:cubicBezTo>
                  <a:pt x="323380" y="3699725"/>
                  <a:pt x="383458" y="3716594"/>
                  <a:pt x="383458" y="3716594"/>
                </a:cubicBezTo>
                <a:cubicBezTo>
                  <a:pt x="452284" y="3711678"/>
                  <a:pt x="521697" y="3712082"/>
                  <a:pt x="589935" y="3701846"/>
                </a:cubicBezTo>
                <a:cubicBezTo>
                  <a:pt x="620684" y="3697234"/>
                  <a:pt x="678426" y="3672349"/>
                  <a:pt x="678426" y="3672349"/>
                </a:cubicBezTo>
                <a:cubicBezTo>
                  <a:pt x="730614" y="3637556"/>
                  <a:pt x="733978" y="3639492"/>
                  <a:pt x="781664" y="3583858"/>
                </a:cubicBezTo>
                <a:cubicBezTo>
                  <a:pt x="793199" y="3570400"/>
                  <a:pt x="799625" y="3553071"/>
                  <a:pt x="811161" y="3539613"/>
                </a:cubicBezTo>
                <a:cubicBezTo>
                  <a:pt x="829260" y="3518498"/>
                  <a:pt x="852057" y="3501735"/>
                  <a:pt x="870155" y="3480620"/>
                </a:cubicBezTo>
                <a:cubicBezTo>
                  <a:pt x="881690" y="3467162"/>
                  <a:pt x="888304" y="3449992"/>
                  <a:pt x="899651" y="3436375"/>
                </a:cubicBezTo>
                <a:cubicBezTo>
                  <a:pt x="913004" y="3420352"/>
                  <a:pt x="930544" y="3408152"/>
                  <a:pt x="943897" y="3392129"/>
                </a:cubicBezTo>
                <a:cubicBezTo>
                  <a:pt x="955244" y="3378512"/>
                  <a:pt x="962046" y="3361501"/>
                  <a:pt x="973393" y="3347884"/>
                </a:cubicBezTo>
                <a:cubicBezTo>
                  <a:pt x="986745" y="3331861"/>
                  <a:pt x="1004285" y="3319662"/>
                  <a:pt x="1017638" y="3303639"/>
                </a:cubicBezTo>
                <a:cubicBezTo>
                  <a:pt x="1028986" y="3290022"/>
                  <a:pt x="1034601" y="3271928"/>
                  <a:pt x="1047135" y="3259394"/>
                </a:cubicBezTo>
                <a:cubicBezTo>
                  <a:pt x="1059669" y="3246860"/>
                  <a:pt x="1076632" y="3239729"/>
                  <a:pt x="1091380" y="3229897"/>
                </a:cubicBezTo>
                <a:lnTo>
                  <a:pt x="1135626" y="3097162"/>
                </a:lnTo>
                <a:cubicBezTo>
                  <a:pt x="1140542" y="3082413"/>
                  <a:pt x="1143421" y="3066821"/>
                  <a:pt x="1150374" y="3052916"/>
                </a:cubicBezTo>
                <a:cubicBezTo>
                  <a:pt x="1171480" y="3010705"/>
                  <a:pt x="1183768" y="2993081"/>
                  <a:pt x="1194619" y="2949678"/>
                </a:cubicBezTo>
                <a:cubicBezTo>
                  <a:pt x="1200699" y="2925359"/>
                  <a:pt x="1203287" y="2900255"/>
                  <a:pt x="1209367" y="2875936"/>
                </a:cubicBezTo>
                <a:cubicBezTo>
                  <a:pt x="1213138" y="2860854"/>
                  <a:pt x="1219845" y="2846639"/>
                  <a:pt x="1224116" y="2831691"/>
                </a:cubicBezTo>
                <a:cubicBezTo>
                  <a:pt x="1254386" y="2725745"/>
                  <a:pt x="1223211" y="2820563"/>
                  <a:pt x="1253613" y="2698955"/>
                </a:cubicBezTo>
                <a:cubicBezTo>
                  <a:pt x="1257384" y="2683873"/>
                  <a:pt x="1264591" y="2669792"/>
                  <a:pt x="1268361" y="2654710"/>
                </a:cubicBezTo>
                <a:cubicBezTo>
                  <a:pt x="1274441" y="2630391"/>
                  <a:pt x="1275906" y="2604978"/>
                  <a:pt x="1283109" y="2580968"/>
                </a:cubicBezTo>
                <a:cubicBezTo>
                  <a:pt x="1290716" y="2555610"/>
                  <a:pt x="1304999" y="2532584"/>
                  <a:pt x="1312606" y="2507226"/>
                </a:cubicBezTo>
                <a:cubicBezTo>
                  <a:pt x="1319809" y="2483216"/>
                  <a:pt x="1321275" y="2457803"/>
                  <a:pt x="1327355" y="2433484"/>
                </a:cubicBezTo>
                <a:cubicBezTo>
                  <a:pt x="1331126" y="2418402"/>
                  <a:pt x="1337187" y="2403987"/>
                  <a:pt x="1342103" y="2389239"/>
                </a:cubicBezTo>
                <a:cubicBezTo>
                  <a:pt x="1337187" y="2266336"/>
                  <a:pt x="1334372" y="2143330"/>
                  <a:pt x="1327355" y="2020529"/>
                </a:cubicBezTo>
                <a:cubicBezTo>
                  <a:pt x="1322796" y="1940740"/>
                  <a:pt x="1307395" y="1836125"/>
                  <a:pt x="1297858" y="1755058"/>
                </a:cubicBezTo>
                <a:cubicBezTo>
                  <a:pt x="1292657" y="1710846"/>
                  <a:pt x="1290845" y="1666163"/>
                  <a:pt x="1283109" y="1622323"/>
                </a:cubicBezTo>
                <a:cubicBezTo>
                  <a:pt x="1270632" y="1551619"/>
                  <a:pt x="1258461" y="1518879"/>
                  <a:pt x="1238864" y="1460091"/>
                </a:cubicBezTo>
                <a:cubicBezTo>
                  <a:pt x="1233948" y="1430594"/>
                  <a:pt x="1230603" y="1400792"/>
                  <a:pt x="1224116" y="1371600"/>
                </a:cubicBezTo>
                <a:cubicBezTo>
                  <a:pt x="1220744" y="1356424"/>
                  <a:pt x="1213834" y="1342246"/>
                  <a:pt x="1209367" y="1327355"/>
                </a:cubicBezTo>
                <a:cubicBezTo>
                  <a:pt x="1199083" y="1293074"/>
                  <a:pt x="1189093" y="1258698"/>
                  <a:pt x="1179871" y="1224116"/>
                </a:cubicBezTo>
                <a:cubicBezTo>
                  <a:pt x="1169426" y="1184945"/>
                  <a:pt x="1160206" y="1145458"/>
                  <a:pt x="1150374" y="1106129"/>
                </a:cubicBezTo>
                <a:cubicBezTo>
                  <a:pt x="1142888" y="1076185"/>
                  <a:pt x="1133574" y="1032518"/>
                  <a:pt x="1120877" y="1002891"/>
                </a:cubicBezTo>
                <a:cubicBezTo>
                  <a:pt x="1043305" y="821891"/>
                  <a:pt x="1135944" y="1047771"/>
                  <a:pt x="1061884" y="899652"/>
                </a:cubicBezTo>
                <a:cubicBezTo>
                  <a:pt x="1037894" y="851672"/>
                  <a:pt x="1059903" y="853427"/>
                  <a:pt x="1017638" y="811162"/>
                </a:cubicBezTo>
                <a:cubicBezTo>
                  <a:pt x="1005104" y="798628"/>
                  <a:pt x="988141" y="791497"/>
                  <a:pt x="973393" y="781665"/>
                </a:cubicBezTo>
                <a:cubicBezTo>
                  <a:pt x="963561" y="766917"/>
                  <a:pt x="951096" y="753617"/>
                  <a:pt x="943897" y="737420"/>
                </a:cubicBezTo>
                <a:cubicBezTo>
                  <a:pt x="911495" y="664514"/>
                  <a:pt x="933910" y="647187"/>
                  <a:pt x="870155" y="604684"/>
                </a:cubicBezTo>
                <a:cubicBezTo>
                  <a:pt x="857220" y="596061"/>
                  <a:pt x="840658" y="594852"/>
                  <a:pt x="825909" y="589936"/>
                </a:cubicBezTo>
                <a:cubicBezTo>
                  <a:pt x="808899" y="538906"/>
                  <a:pt x="820284" y="542878"/>
                  <a:pt x="766916" y="516194"/>
                </a:cubicBezTo>
                <a:cubicBezTo>
                  <a:pt x="718007" y="491739"/>
                  <a:pt x="757083" y="535858"/>
                  <a:pt x="752167" y="516194"/>
                </a:cubicBez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2" name="TekstniOkvir 31"/>
          <p:cNvSpPr txBox="1"/>
          <p:nvPr/>
        </p:nvSpPr>
        <p:spPr>
          <a:xfrm>
            <a:off x="1317647" y="5518805"/>
            <a:ext cx="21493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ISTOIMENI</a:t>
            </a:r>
          </a:p>
          <a:p>
            <a:r>
              <a:rPr lang="hr-H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MONOMI</a:t>
            </a:r>
          </a:p>
        </p:txBody>
      </p:sp>
    </p:spTree>
    <p:extLst>
      <p:ext uri="{BB962C8B-B14F-4D97-AF65-F5344CB8AC3E}">
        <p14:creationId xmlns:p14="http://schemas.microsoft.com/office/powerpoint/2010/main" val="156506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  <p:bldP spid="19" grpId="0"/>
      <p:bldP spid="20" grpId="0"/>
      <p:bldP spid="22" grpId="0"/>
      <p:bldP spid="23" grpId="0"/>
      <p:bldP spid="24" grpId="0"/>
      <p:bldP spid="26" grpId="0"/>
      <p:bldP spid="27" grpId="0"/>
      <p:bldP spid="28" grpId="0"/>
      <p:bldP spid="31" grpId="0" animBg="1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255763" y="462642"/>
            <a:ext cx="9183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ISTOIMENE MONOME možemo zbrajati i oduzimati</a:t>
            </a:r>
          </a:p>
        </p:txBody>
      </p:sp>
      <p:sp>
        <p:nvSpPr>
          <p:cNvPr id="3" name="Pravokutnik 2"/>
          <p:cNvSpPr/>
          <p:nvPr/>
        </p:nvSpPr>
        <p:spPr>
          <a:xfrm>
            <a:off x="1138756" y="1438532"/>
            <a:ext cx="18517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5</a:t>
            </a:r>
            <a:r>
              <a:rPr lang="hr-HR" altLang="sr-Latn-RS" sz="2800" i="1" dirty="0">
                <a:sym typeface="Symbol" panose="05050102010706020507" pitchFamily="18" charset="2"/>
              </a:rPr>
              <a:t>x – 2x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4" name="Pravokutnik 3"/>
          <p:cNvSpPr/>
          <p:nvPr/>
        </p:nvSpPr>
        <p:spPr>
          <a:xfrm>
            <a:off x="2751246" y="1438532"/>
            <a:ext cx="6639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3</a:t>
            </a:r>
            <a:r>
              <a:rPr lang="hr-HR" altLang="sr-Latn-RS" sz="2800" i="1" dirty="0">
                <a:sym typeface="Symbol" panose="05050102010706020507" pitchFamily="18" charset="2"/>
              </a:rPr>
              <a:t>x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5" name="Pravokutnik 4"/>
          <p:cNvSpPr/>
          <p:nvPr/>
        </p:nvSpPr>
        <p:spPr>
          <a:xfrm>
            <a:off x="1138756" y="2180643"/>
            <a:ext cx="23557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11</a:t>
            </a:r>
            <a:r>
              <a:rPr lang="hr-HR" altLang="sr-Latn-RS" sz="2800" i="1" dirty="0">
                <a:sym typeface="Symbol" panose="05050102010706020507" pitchFamily="18" charset="2"/>
              </a:rPr>
              <a:t>a + 0.2a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6" name="Pravokutnik 5"/>
          <p:cNvSpPr/>
          <p:nvPr/>
        </p:nvSpPr>
        <p:spPr>
          <a:xfrm>
            <a:off x="3273240" y="2149029"/>
            <a:ext cx="11582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11.2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1138756" y="5035801"/>
          <a:ext cx="1790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90640" imgH="723600" progId="Equation.DSMT4">
                  <p:embed/>
                </p:oleObj>
              </mc:Choice>
              <mc:Fallback>
                <p:oleObj name="Equation" r:id="rId2" imgW="1790640" imgH="723600" progId="Equation.DSMT4">
                  <p:embed/>
                  <p:pic>
                    <p:nvPicPr>
                      <p:cNvPr id="7" name="Objek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38756" y="5035801"/>
                        <a:ext cx="17907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ravokutnik 8"/>
          <p:cNvSpPr/>
          <p:nvPr/>
        </p:nvSpPr>
        <p:spPr>
          <a:xfrm>
            <a:off x="1138756" y="2869468"/>
            <a:ext cx="16514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7</a:t>
            </a:r>
            <a:r>
              <a:rPr lang="hr-HR" altLang="sr-Latn-RS" sz="2800" i="1" dirty="0">
                <a:sym typeface="Symbol" panose="05050102010706020507" pitchFamily="18" charset="2"/>
              </a:rPr>
              <a:t>x – x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0" name="Pravokutnik 9"/>
          <p:cNvSpPr/>
          <p:nvPr/>
        </p:nvSpPr>
        <p:spPr>
          <a:xfrm>
            <a:off x="1138756" y="3575261"/>
            <a:ext cx="18614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–5</a:t>
            </a:r>
            <a:r>
              <a:rPr lang="hr-HR" altLang="sr-Latn-RS" sz="2800" i="1" dirty="0">
                <a:sym typeface="Symbol" panose="05050102010706020507" pitchFamily="18" charset="2"/>
              </a:rPr>
              <a:t>x + x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1" name="Pravokutnik 10"/>
          <p:cNvSpPr/>
          <p:nvPr/>
        </p:nvSpPr>
        <p:spPr>
          <a:xfrm>
            <a:off x="1138756" y="4305531"/>
            <a:ext cx="15209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a </a:t>
            </a:r>
            <a:r>
              <a:rPr lang="hr-HR" altLang="sr-Latn-RS" sz="2800" i="1" dirty="0">
                <a:sym typeface="Symbol" panose="05050102010706020507" pitchFamily="18" charset="2"/>
              </a:rPr>
              <a:t>+ a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2" name="Pravokutnik 11"/>
          <p:cNvSpPr/>
          <p:nvPr/>
        </p:nvSpPr>
        <p:spPr>
          <a:xfrm>
            <a:off x="2504095" y="2866111"/>
            <a:ext cx="6848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6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3" name="Pravokutnik 12"/>
          <p:cNvSpPr/>
          <p:nvPr/>
        </p:nvSpPr>
        <p:spPr>
          <a:xfrm>
            <a:off x="2730407" y="3578618"/>
            <a:ext cx="8851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–4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4" name="Pravokutnik 13"/>
          <p:cNvSpPr/>
          <p:nvPr/>
        </p:nvSpPr>
        <p:spPr>
          <a:xfrm>
            <a:off x="2482056" y="4281054"/>
            <a:ext cx="6848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2</a:t>
            </a:r>
            <a:r>
              <a:rPr lang="hr-HR" altLang="sr-Latn-RS" sz="2800" i="1" dirty="0">
                <a:sym typeface="Symbol" panose="05050102010706020507" pitchFamily="18" charset="2"/>
              </a:rPr>
              <a:t>a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graphicFrame>
        <p:nvGraphicFramePr>
          <p:cNvPr id="15" name="Objekt 14"/>
          <p:cNvGraphicFramePr>
            <a:graphicFrameLocks noChangeAspect="1"/>
          </p:cNvGraphicFramePr>
          <p:nvPr/>
        </p:nvGraphicFramePr>
        <p:xfrm>
          <a:off x="2978176" y="5035801"/>
          <a:ext cx="23368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36760" imgH="812520" progId="Equation.DSMT4">
                  <p:embed/>
                </p:oleObj>
              </mc:Choice>
              <mc:Fallback>
                <p:oleObj name="Equation" r:id="rId4" imgW="2336760" imgH="812520" progId="Equation.DSMT4">
                  <p:embed/>
                  <p:pic>
                    <p:nvPicPr>
                      <p:cNvPr id="15" name="Objekt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978176" y="5035801"/>
                        <a:ext cx="23368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Pravokutnik 15"/>
          <p:cNvSpPr/>
          <p:nvPr/>
        </p:nvSpPr>
        <p:spPr>
          <a:xfrm>
            <a:off x="1082487" y="5966751"/>
            <a:ext cx="18934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/>
              <a:t>5</a:t>
            </a:r>
            <a:r>
              <a:rPr lang="hr-HR" altLang="sr-Latn-RS" sz="2800" i="1" dirty="0">
                <a:sym typeface="Symbol" panose="05050102010706020507" pitchFamily="18" charset="2"/>
              </a:rPr>
              <a:t>a + 2b = </a:t>
            </a:r>
            <a:r>
              <a:rPr lang="hr-HR" altLang="sr-Latn-RS" sz="2800" dirty="0">
                <a:sym typeface="Symbol" panose="05050102010706020507" pitchFamily="18" charset="2"/>
              </a:rPr>
              <a:t> </a:t>
            </a:r>
            <a:endParaRPr lang="hr-HR" sz="2800" dirty="0"/>
          </a:p>
        </p:txBody>
      </p:sp>
      <p:sp>
        <p:nvSpPr>
          <p:cNvPr id="18" name="TekstniOkvir 17"/>
          <p:cNvSpPr txBox="1"/>
          <p:nvPr/>
        </p:nvSpPr>
        <p:spPr>
          <a:xfrm>
            <a:off x="2751246" y="5840437"/>
            <a:ext cx="61669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nisu istoimeni </a:t>
            </a:r>
            <a:r>
              <a:rPr lang="hr-HR" sz="240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monomi</a:t>
            </a:r>
            <a:r>
              <a:rPr lang="hr-HR" sz="2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, </a:t>
            </a:r>
          </a:p>
          <a:p>
            <a:r>
              <a:rPr lang="hr-HR" sz="24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 ih ne možemo zbrojiti </a:t>
            </a:r>
          </a:p>
        </p:txBody>
      </p:sp>
    </p:spTree>
    <p:extLst>
      <p:ext uri="{BB962C8B-B14F-4D97-AF65-F5344CB8AC3E}">
        <p14:creationId xmlns:p14="http://schemas.microsoft.com/office/powerpoint/2010/main" val="57819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9" grpId="0"/>
      <p:bldP spid="10" grpId="0"/>
      <p:bldP spid="11" grpId="0"/>
      <p:bldP spid="12" grpId="0"/>
      <p:bldP spid="13" grpId="0"/>
      <p:bldP spid="14" grpId="0"/>
      <p:bldP spid="1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/>
          <p:cNvSpPr txBox="1"/>
          <p:nvPr/>
        </p:nvSpPr>
        <p:spPr>
          <a:xfrm>
            <a:off x="285260" y="506889"/>
            <a:ext cx="9183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MNOŽENJE I DIJELJENJE MONOMA BROJEM</a:t>
            </a:r>
          </a:p>
        </p:txBody>
      </p:sp>
      <p:sp>
        <p:nvSpPr>
          <p:cNvPr id="4" name="Pravokutnik 3"/>
          <p:cNvSpPr/>
          <p:nvPr/>
        </p:nvSpPr>
        <p:spPr>
          <a:xfrm>
            <a:off x="976877" y="1792492"/>
            <a:ext cx="14975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b="1" dirty="0"/>
              <a:t>2</a:t>
            </a:r>
            <a:r>
              <a:rPr lang="hr-HR" altLang="sr-Latn-RS" sz="2800" dirty="0"/>
              <a:t> • </a:t>
            </a:r>
            <a:r>
              <a:rPr lang="hr-HR" altLang="sr-Latn-RS" sz="2800" dirty="0">
                <a:solidFill>
                  <a:srgbClr val="FF0000"/>
                </a:solidFill>
              </a:rPr>
              <a:t>3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x </a:t>
            </a:r>
            <a:r>
              <a:rPr lang="hr-HR" altLang="sr-Latn-RS" sz="2800" i="1" dirty="0">
                <a:sym typeface="Symbol" panose="05050102010706020507" pitchFamily="18" charset="2"/>
              </a:rPr>
              <a:t>=</a:t>
            </a:r>
            <a:r>
              <a:rPr lang="hr-HR" altLang="sr-Latn-RS" sz="28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hr-HR" sz="2800" dirty="0">
              <a:solidFill>
                <a:srgbClr val="FF0000"/>
              </a:solidFill>
            </a:endParaRPr>
          </a:p>
        </p:txBody>
      </p:sp>
      <p:sp>
        <p:nvSpPr>
          <p:cNvPr id="5" name="Pravokutnik 4"/>
          <p:cNvSpPr/>
          <p:nvPr/>
        </p:nvSpPr>
        <p:spPr>
          <a:xfrm>
            <a:off x="976877" y="2585572"/>
            <a:ext cx="16930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–5x </a:t>
            </a:r>
            <a:r>
              <a:rPr lang="hr-HR" altLang="sr-Latn-RS" sz="2800" b="1" dirty="0">
                <a:solidFill>
                  <a:srgbClr val="FF0000"/>
                </a:solidFill>
                <a:sym typeface="Symbol" panose="05050102010706020507" pitchFamily="18" charset="2"/>
              </a:rPr>
              <a:t>: </a:t>
            </a:r>
            <a:r>
              <a:rPr lang="hr-HR" altLang="sr-Latn-RS" sz="2800" b="1" dirty="0">
                <a:sym typeface="Symbol" panose="05050102010706020507" pitchFamily="18" charset="2"/>
              </a:rPr>
              <a:t>5 </a:t>
            </a:r>
            <a:r>
              <a:rPr lang="hr-HR" altLang="sr-Latn-RS" sz="2800" dirty="0">
                <a:sym typeface="Symbol" panose="05050102010706020507" pitchFamily="18" charset="2"/>
              </a:rPr>
              <a:t>=</a:t>
            </a:r>
            <a:r>
              <a:rPr lang="hr-HR" altLang="sr-Latn-RS" sz="2800" b="1" dirty="0">
                <a:sym typeface="Symbol" panose="05050102010706020507" pitchFamily="18" charset="2"/>
              </a:rPr>
              <a:t> </a:t>
            </a:r>
            <a:endParaRPr lang="hr-HR" sz="2800" b="1" dirty="0"/>
          </a:p>
        </p:txBody>
      </p:sp>
      <p:sp>
        <p:nvSpPr>
          <p:cNvPr id="6" name="Pravokutnik 5"/>
          <p:cNvSpPr/>
          <p:nvPr/>
        </p:nvSpPr>
        <p:spPr>
          <a:xfrm>
            <a:off x="976877" y="3526533"/>
            <a:ext cx="16979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1.5x </a:t>
            </a:r>
            <a:r>
              <a:rPr lang="hr-HR" altLang="sr-Latn-RS" sz="2800" dirty="0"/>
              <a:t>• 8 =</a:t>
            </a:r>
            <a:endParaRPr lang="hr-HR" sz="2800" dirty="0">
              <a:solidFill>
                <a:srgbClr val="FF0000"/>
              </a:solidFill>
            </a:endParaRPr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/>
        </p:nvGraphicFramePr>
        <p:xfrm>
          <a:off x="976877" y="4492779"/>
          <a:ext cx="1270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69720" imgH="723600" progId="Equation.DSMT4">
                  <p:embed/>
                </p:oleObj>
              </mc:Choice>
              <mc:Fallback>
                <p:oleObj name="Equation" r:id="rId2" imgW="1269720" imgH="723600" progId="Equation.DSMT4">
                  <p:embed/>
                  <p:pic>
                    <p:nvPicPr>
                      <p:cNvPr id="7" name="Objek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6877" y="4492779"/>
                        <a:ext cx="1270000" cy="723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ravokutnik 7"/>
          <p:cNvSpPr/>
          <p:nvPr/>
        </p:nvSpPr>
        <p:spPr>
          <a:xfrm>
            <a:off x="2276373" y="1762996"/>
            <a:ext cx="5854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b="1" dirty="0"/>
              <a:t>6</a:t>
            </a:r>
            <a:r>
              <a:rPr lang="hr-HR" altLang="sr-Latn-RS" sz="2800" b="1" i="1" dirty="0"/>
              <a:t>x</a:t>
            </a:r>
            <a:endParaRPr lang="hr-HR" sz="2800" i="1" dirty="0">
              <a:solidFill>
                <a:srgbClr val="FF0000"/>
              </a:solidFill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2472603" y="2566934"/>
            <a:ext cx="15744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i="1" dirty="0">
                <a:sym typeface="Symbol" panose="05050102010706020507" pitchFamily="18" charset="2"/>
              </a:rPr>
              <a:t>–1x </a:t>
            </a:r>
            <a:r>
              <a:rPr lang="hr-HR" altLang="sr-Latn-RS" sz="2800" dirty="0">
                <a:sym typeface="Symbol" panose="05050102010706020507" pitchFamily="18" charset="2"/>
              </a:rPr>
              <a:t>=</a:t>
            </a:r>
            <a:r>
              <a:rPr lang="hr-HR" altLang="sr-Latn-RS" sz="2800" b="1" dirty="0">
                <a:sym typeface="Symbol" panose="05050102010706020507" pitchFamily="18" charset="2"/>
              </a:rPr>
              <a:t> –</a:t>
            </a:r>
            <a:r>
              <a:rPr lang="hr-HR" altLang="sr-Latn-RS" sz="2800" b="1" i="1" dirty="0">
                <a:sym typeface="Symbol" panose="05050102010706020507" pitchFamily="18" charset="2"/>
              </a:rPr>
              <a:t>x</a:t>
            </a:r>
            <a:endParaRPr lang="hr-HR" sz="2800" b="1" i="1" dirty="0"/>
          </a:p>
        </p:txBody>
      </p:sp>
      <p:sp>
        <p:nvSpPr>
          <p:cNvPr id="10" name="Pravokutnik 9"/>
          <p:cNvSpPr/>
          <p:nvPr/>
        </p:nvSpPr>
        <p:spPr>
          <a:xfrm>
            <a:off x="2569081" y="3526533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b="1" dirty="0">
                <a:sym typeface="Symbol" panose="05050102010706020507" pitchFamily="18" charset="2"/>
              </a:rPr>
              <a:t>12</a:t>
            </a:r>
            <a:r>
              <a:rPr lang="hr-HR" altLang="sr-Latn-RS" sz="2800" b="1" i="1" dirty="0">
                <a:sym typeface="Symbol" panose="05050102010706020507" pitchFamily="18" charset="2"/>
              </a:rPr>
              <a:t>x</a:t>
            </a:r>
            <a:endParaRPr lang="hr-HR" sz="2800" b="1" i="1" dirty="0"/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/>
        </p:nvGraphicFramePr>
        <p:xfrm>
          <a:off x="2390569" y="4708679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58720" imgH="291960" progId="Equation.DSMT4">
                  <p:embed/>
                </p:oleObj>
              </mc:Choice>
              <mc:Fallback>
                <p:oleObj name="Equation" r:id="rId4" imgW="558720" imgH="291960" progId="Equation.DSMT4">
                  <p:embed/>
                  <p:pic>
                    <p:nvPicPr>
                      <p:cNvPr id="11" name="Objekt 1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390569" y="4708679"/>
                        <a:ext cx="5588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ravokutnik 11"/>
          <p:cNvSpPr/>
          <p:nvPr/>
        </p:nvSpPr>
        <p:spPr>
          <a:xfrm>
            <a:off x="978207" y="5659705"/>
            <a:ext cx="272382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dirty="0">
                <a:sym typeface="Symbol" panose="05050102010706020507" pitchFamily="18" charset="2"/>
              </a:rPr>
              <a:t>3</a:t>
            </a:r>
            <a:r>
              <a:rPr lang="hr-HR" altLang="sr-Latn-RS" sz="2800" dirty="0"/>
              <a:t> • </a:t>
            </a:r>
            <a:r>
              <a:rPr lang="hr-HR" altLang="sr-Latn-RS" sz="2800" i="1" dirty="0">
                <a:solidFill>
                  <a:srgbClr val="FF0000"/>
                </a:solidFill>
                <a:sym typeface="Symbol" panose="05050102010706020507" pitchFamily="18" charset="2"/>
              </a:rPr>
              <a:t>(–a) </a:t>
            </a:r>
            <a:r>
              <a:rPr lang="hr-HR" altLang="sr-Latn-RS" sz="2800" dirty="0"/>
              <a:t>•</a:t>
            </a:r>
            <a:r>
              <a:rPr lang="hr-HR" altLang="sr-Latn-RS" sz="2800" b="1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hr-HR" altLang="sr-Latn-RS" sz="2800" dirty="0">
                <a:sym typeface="Symbol" panose="05050102010706020507" pitchFamily="18" charset="2"/>
              </a:rPr>
              <a:t>(–5)</a:t>
            </a:r>
            <a:r>
              <a:rPr lang="hr-HR" altLang="sr-Latn-RS" sz="2800" b="1" dirty="0">
                <a:sym typeface="Symbol" panose="05050102010706020507" pitchFamily="18" charset="2"/>
              </a:rPr>
              <a:t> </a:t>
            </a:r>
            <a:r>
              <a:rPr lang="hr-HR" altLang="sr-Latn-RS" sz="2800" dirty="0">
                <a:sym typeface="Symbol" panose="05050102010706020507" pitchFamily="18" charset="2"/>
              </a:rPr>
              <a:t>=</a:t>
            </a:r>
            <a:r>
              <a:rPr lang="hr-HR" altLang="sr-Latn-RS" sz="2800" b="1" dirty="0">
                <a:sym typeface="Symbol" panose="05050102010706020507" pitchFamily="18" charset="2"/>
              </a:rPr>
              <a:t> </a:t>
            </a:r>
            <a:endParaRPr lang="hr-HR" sz="2800" b="1" dirty="0"/>
          </a:p>
        </p:txBody>
      </p:sp>
      <p:sp>
        <p:nvSpPr>
          <p:cNvPr id="13" name="Pravokutnik 12"/>
          <p:cNvSpPr/>
          <p:nvPr/>
        </p:nvSpPr>
        <p:spPr>
          <a:xfrm>
            <a:off x="3354874" y="5659705"/>
            <a:ext cx="7857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altLang="sr-Latn-RS" sz="2800" b="1" dirty="0">
                <a:sym typeface="Symbol" panose="05050102010706020507" pitchFamily="18" charset="2"/>
              </a:rPr>
              <a:t>15</a:t>
            </a:r>
            <a:r>
              <a:rPr lang="hr-HR" altLang="sr-Latn-RS" sz="2800" b="1" i="1" dirty="0">
                <a:sym typeface="Symbol" panose="05050102010706020507" pitchFamily="18" charset="2"/>
              </a:rPr>
              <a:t>a</a:t>
            </a:r>
            <a:endParaRPr lang="hr-HR" sz="2800" b="1" i="1" dirty="0"/>
          </a:p>
        </p:txBody>
      </p:sp>
    </p:spTree>
    <p:extLst>
      <p:ext uri="{BB962C8B-B14F-4D97-AF65-F5344CB8AC3E}">
        <p14:creationId xmlns:p14="http://schemas.microsoft.com/office/powerpoint/2010/main" val="3942141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  <p:bldP spid="10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Math 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 8</Template>
  <TotalTime>864</TotalTime>
  <Words>1010</Words>
  <Application>Microsoft Office PowerPoint</Application>
  <PresentationFormat>Prikaz na zaslonu (4:3)</PresentationFormat>
  <Paragraphs>240</Paragraphs>
  <Slides>26</Slides>
  <Notes>2</Notes>
  <HiddenSlides>0</HiddenSlides>
  <MMClips>0</MMClips>
  <ScaleCrop>false</ScaleCrop>
  <HeadingPairs>
    <vt:vector size="8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2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26</vt:i4>
      </vt:variant>
    </vt:vector>
  </HeadingPairs>
  <TitlesOfParts>
    <vt:vector size="32" baseType="lpstr">
      <vt:lpstr>Arial</vt:lpstr>
      <vt:lpstr>Calibri</vt:lpstr>
      <vt:lpstr>Myriad Pro</vt:lpstr>
      <vt:lpstr>Math 8</vt:lpstr>
      <vt:lpstr>Math 7</vt:lpstr>
      <vt:lpstr>Equation</vt:lpstr>
      <vt:lpstr>2. ALGEBARSKI IZRAZI, JEDNADŽBE I NJIHOVA PRIMJENA</vt:lpstr>
      <vt:lpstr>Algebarski izrazi </vt:lpstr>
      <vt:lpstr>PowerPoint prezentacija</vt:lpstr>
      <vt:lpstr>Vrijednost algebarskih izraza za zadani broj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Zeljka Orcic</dc:creator>
  <cp:lastModifiedBy>Jasminka Viljevac</cp:lastModifiedBy>
  <cp:revision>88</cp:revision>
  <dcterms:created xsi:type="dcterms:W3CDTF">2008-07-08T09:48:09Z</dcterms:created>
  <dcterms:modified xsi:type="dcterms:W3CDTF">2021-09-16T14:06:49Z</dcterms:modified>
</cp:coreProperties>
</file>